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1"/>
  </p:notesMasterIdLst>
  <p:sldIdLst>
    <p:sldId id="465" r:id="rId2"/>
    <p:sldId id="481" r:id="rId3"/>
    <p:sldId id="487" r:id="rId4"/>
    <p:sldId id="461" r:id="rId5"/>
    <p:sldId id="566" r:id="rId6"/>
    <p:sldId id="509" r:id="rId7"/>
    <p:sldId id="466" r:id="rId8"/>
    <p:sldId id="505" r:id="rId9"/>
    <p:sldId id="511" r:id="rId10"/>
    <p:sldId id="512" r:id="rId11"/>
    <p:sldId id="513" r:id="rId12"/>
    <p:sldId id="514" r:id="rId13"/>
    <p:sldId id="551" r:id="rId14"/>
    <p:sldId id="552" r:id="rId15"/>
    <p:sldId id="517" r:id="rId16"/>
    <p:sldId id="553" r:id="rId17"/>
    <p:sldId id="519" r:id="rId18"/>
    <p:sldId id="520" r:id="rId19"/>
    <p:sldId id="522" r:id="rId20"/>
    <p:sldId id="523" r:id="rId21"/>
    <p:sldId id="545" r:id="rId22"/>
    <p:sldId id="559" r:id="rId23"/>
    <p:sldId id="527" r:id="rId24"/>
    <p:sldId id="529" r:id="rId25"/>
    <p:sldId id="530" r:id="rId26"/>
    <p:sldId id="531" r:id="rId27"/>
    <p:sldId id="569" r:id="rId28"/>
    <p:sldId id="535" r:id="rId29"/>
    <p:sldId id="537" r:id="rId30"/>
    <p:sldId id="560" r:id="rId31"/>
    <p:sldId id="538" r:id="rId32"/>
    <p:sldId id="539" r:id="rId33"/>
    <p:sldId id="540" r:id="rId34"/>
    <p:sldId id="510" r:id="rId35"/>
    <p:sldId id="541" r:id="rId36"/>
    <p:sldId id="542" r:id="rId37"/>
    <p:sldId id="543" r:id="rId38"/>
    <p:sldId id="544" r:id="rId39"/>
    <p:sldId id="495" r:id="rId40"/>
    <p:sldId id="570" r:id="rId41"/>
    <p:sldId id="572" r:id="rId42"/>
    <p:sldId id="573" r:id="rId43"/>
    <p:sldId id="575" r:id="rId44"/>
    <p:sldId id="590" r:id="rId45"/>
    <p:sldId id="591" r:id="rId46"/>
    <p:sldId id="571" r:id="rId47"/>
    <p:sldId id="508" r:id="rId48"/>
    <p:sldId id="592" r:id="rId49"/>
    <p:sldId id="593" r:id="rId50"/>
    <p:sldId id="594" r:id="rId51"/>
    <p:sldId id="556" r:id="rId52"/>
    <p:sldId id="577" r:id="rId53"/>
    <p:sldId id="586" r:id="rId54"/>
    <p:sldId id="596" r:id="rId55"/>
    <p:sldId id="595" r:id="rId56"/>
    <p:sldId id="597" r:id="rId57"/>
    <p:sldId id="400" r:id="rId58"/>
    <p:sldId id="563" r:id="rId59"/>
    <p:sldId id="467" r:id="rId60"/>
  </p:sldIdLst>
  <p:sldSz cx="9144000" cy="6858000" type="screen4x3"/>
  <p:notesSz cx="6881813" cy="91201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9A7"/>
    <a:srgbClr val="EA9C88"/>
    <a:srgbClr val="E864BF"/>
    <a:srgbClr val="E74EE9"/>
    <a:srgbClr val="EB969E"/>
    <a:srgbClr val="EA8C98"/>
    <a:srgbClr val="ED9CA4"/>
    <a:srgbClr val="ED9A9E"/>
    <a:srgbClr val="E97D8D"/>
    <a:srgbClr val="EB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9" autoAdjust="0"/>
    <p:restoredTop sz="90711" autoAdjust="0"/>
  </p:normalViewPr>
  <p:slideViewPr>
    <p:cSldViewPr snapToGrid="0" snapToObjects="1">
      <p:cViewPr varScale="1">
        <p:scale>
          <a:sx n="112" d="100"/>
          <a:sy n="112" d="100"/>
        </p:scale>
        <p:origin x="14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4E19B6-7ECB-4C5E-98AB-B7492A1E91F0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A180ED-8050-4CEC-9167-3AE57AA0CBBC}">
      <dgm:prSet phldrT="[Text]"/>
      <dgm:spPr/>
      <dgm:t>
        <a:bodyPr/>
        <a:lstStyle/>
        <a:p>
          <a:r>
            <a:rPr lang="en-US" b="1" dirty="0" err="1"/>
            <a:t>Erlotinib</a:t>
          </a:r>
          <a:endParaRPr lang="en-US" b="1" dirty="0"/>
        </a:p>
      </dgm:t>
    </dgm:pt>
    <dgm:pt modelId="{E26E1676-6693-4473-A318-1C67CE68751A}" type="parTrans" cxnId="{5E9060C6-8F58-4915-BC4F-669ADB3BD98A}">
      <dgm:prSet/>
      <dgm:spPr/>
      <dgm:t>
        <a:bodyPr/>
        <a:lstStyle/>
        <a:p>
          <a:endParaRPr lang="en-US"/>
        </a:p>
      </dgm:t>
    </dgm:pt>
    <dgm:pt modelId="{65A05AC7-3F2E-4900-8F73-15CF8CC0A2A5}" type="sibTrans" cxnId="{5E9060C6-8F58-4915-BC4F-669ADB3BD98A}">
      <dgm:prSet/>
      <dgm:spPr/>
      <dgm:t>
        <a:bodyPr/>
        <a:lstStyle/>
        <a:p>
          <a:endParaRPr lang="en-US"/>
        </a:p>
      </dgm:t>
    </dgm:pt>
    <dgm:pt modelId="{FBC58059-8B40-475A-A8D4-DC88A62E6C37}">
      <dgm:prSet phldrT="[Text]"/>
      <dgm:spPr/>
      <dgm:t>
        <a:bodyPr/>
        <a:lstStyle/>
        <a:p>
          <a:r>
            <a:rPr lang="en-US" b="1" dirty="0" err="1"/>
            <a:t>Vandetanib</a:t>
          </a:r>
          <a:endParaRPr lang="en-US" b="1" dirty="0"/>
        </a:p>
      </dgm:t>
    </dgm:pt>
    <dgm:pt modelId="{B26BFA6F-31B3-4C4D-B57B-B55604B17A7B}" type="parTrans" cxnId="{7BC73EEC-C22C-4D45-8509-8537E4AE39AE}">
      <dgm:prSet/>
      <dgm:spPr/>
      <dgm:t>
        <a:bodyPr/>
        <a:lstStyle/>
        <a:p>
          <a:endParaRPr lang="en-US"/>
        </a:p>
      </dgm:t>
    </dgm:pt>
    <dgm:pt modelId="{2B0453B7-AB2F-417D-B146-2F61938FBDE6}" type="sibTrans" cxnId="{7BC73EEC-C22C-4D45-8509-8537E4AE39AE}">
      <dgm:prSet/>
      <dgm:spPr/>
      <dgm:t>
        <a:bodyPr/>
        <a:lstStyle/>
        <a:p>
          <a:endParaRPr lang="en-US"/>
        </a:p>
      </dgm:t>
    </dgm:pt>
    <dgm:pt modelId="{B0DA23F5-01F3-43E0-A04F-867FC1261394}">
      <dgm:prSet phldrT="[Text]"/>
      <dgm:spPr/>
      <dgm:t>
        <a:bodyPr/>
        <a:lstStyle/>
        <a:p>
          <a:r>
            <a:rPr lang="en-US" b="1" dirty="0" err="1"/>
            <a:t>Erlotinib</a:t>
          </a:r>
          <a:r>
            <a:rPr lang="en-US" b="1" dirty="0"/>
            <a:t> plus </a:t>
          </a:r>
          <a:r>
            <a:rPr lang="en-US" b="1" dirty="0" err="1"/>
            <a:t>bexarotene</a:t>
          </a:r>
          <a:endParaRPr lang="en-US" b="1" dirty="0"/>
        </a:p>
      </dgm:t>
    </dgm:pt>
    <dgm:pt modelId="{D8DCA423-9E3F-491D-B199-9C095E311AED}" type="parTrans" cxnId="{7D016C4F-8810-4080-BB9E-D1FC2CEBDD9F}">
      <dgm:prSet/>
      <dgm:spPr/>
      <dgm:t>
        <a:bodyPr/>
        <a:lstStyle/>
        <a:p>
          <a:endParaRPr lang="en-US"/>
        </a:p>
      </dgm:t>
    </dgm:pt>
    <dgm:pt modelId="{B88A761B-B270-4339-8EF3-760841C1DEB5}" type="sibTrans" cxnId="{7D016C4F-8810-4080-BB9E-D1FC2CEBDD9F}">
      <dgm:prSet/>
      <dgm:spPr/>
      <dgm:t>
        <a:bodyPr/>
        <a:lstStyle/>
        <a:p>
          <a:endParaRPr lang="en-US"/>
        </a:p>
      </dgm:t>
    </dgm:pt>
    <dgm:pt modelId="{820AB924-F7BA-4E90-83F0-85C7D12C7968}">
      <dgm:prSet phldrT="[Text]"/>
      <dgm:spPr/>
      <dgm:t>
        <a:bodyPr/>
        <a:lstStyle/>
        <a:p>
          <a:r>
            <a:rPr lang="en-US" b="1" dirty="0" err="1"/>
            <a:t>Sorafenib</a:t>
          </a:r>
          <a:endParaRPr lang="en-US" b="1" dirty="0"/>
        </a:p>
      </dgm:t>
    </dgm:pt>
    <dgm:pt modelId="{A02B6991-6DD1-4F8B-94AD-15219C727CB9}" type="parTrans" cxnId="{155E71F2-D209-4732-BD3F-08DF6866974A}">
      <dgm:prSet/>
      <dgm:spPr/>
      <dgm:t>
        <a:bodyPr/>
        <a:lstStyle/>
        <a:p>
          <a:endParaRPr lang="en-US"/>
        </a:p>
      </dgm:t>
    </dgm:pt>
    <dgm:pt modelId="{6FF033B2-9140-41EE-903F-C53568459101}" type="sibTrans" cxnId="{155E71F2-D209-4732-BD3F-08DF6866974A}">
      <dgm:prSet/>
      <dgm:spPr/>
      <dgm:t>
        <a:bodyPr/>
        <a:lstStyle/>
        <a:p>
          <a:endParaRPr lang="en-US"/>
        </a:p>
      </dgm:t>
    </dgm:pt>
    <dgm:pt modelId="{0D0CBEF7-642B-4DCD-99C6-76C149A74E29}">
      <dgm:prSet/>
      <dgm:spPr/>
      <dgm:t>
        <a:bodyPr/>
        <a:lstStyle/>
        <a:p>
          <a:r>
            <a:rPr lang="en-US" dirty="0"/>
            <a:t>Effective on patients with EFGR mutations </a:t>
          </a:r>
        </a:p>
      </dgm:t>
    </dgm:pt>
    <dgm:pt modelId="{D52D9DEC-1239-41AD-AE34-8A475A553598}" type="parTrans" cxnId="{8EF4B4D9-420B-44D7-80E5-0B2A928D0A02}">
      <dgm:prSet/>
      <dgm:spPr/>
      <dgm:t>
        <a:bodyPr/>
        <a:lstStyle/>
        <a:p>
          <a:endParaRPr lang="en-US"/>
        </a:p>
      </dgm:t>
    </dgm:pt>
    <dgm:pt modelId="{8A3214BB-F52D-4F7C-B22B-CBE178CACF83}" type="sibTrans" cxnId="{8EF4B4D9-420B-44D7-80E5-0B2A928D0A02}">
      <dgm:prSet/>
      <dgm:spPr/>
      <dgm:t>
        <a:bodyPr/>
        <a:lstStyle/>
        <a:p>
          <a:endParaRPr lang="en-US"/>
        </a:p>
      </dgm:t>
    </dgm:pt>
    <dgm:pt modelId="{92860ACD-D4E1-4C60-9BBF-388EA3662C52}">
      <dgm:prSet/>
      <dgm:spPr/>
      <dgm:t>
        <a:bodyPr/>
        <a:lstStyle/>
        <a:p>
          <a:r>
            <a:rPr lang="en-US" dirty="0"/>
            <a:t>Effective on patients with KRAS mutations</a:t>
          </a:r>
        </a:p>
      </dgm:t>
    </dgm:pt>
    <dgm:pt modelId="{EC8BB9F8-BDA7-4186-89E8-453C32090125}" type="parTrans" cxnId="{EC8EC3F2-C1D3-4D46-96A8-93F9CB9A484C}">
      <dgm:prSet/>
      <dgm:spPr/>
      <dgm:t>
        <a:bodyPr/>
        <a:lstStyle/>
        <a:p>
          <a:endParaRPr lang="en-US"/>
        </a:p>
      </dgm:t>
    </dgm:pt>
    <dgm:pt modelId="{ADBFB171-7CA7-4BEA-9B16-0DD5FB0C4D64}" type="sibTrans" cxnId="{EC8EC3F2-C1D3-4D46-96A8-93F9CB9A484C}">
      <dgm:prSet/>
      <dgm:spPr/>
      <dgm:t>
        <a:bodyPr/>
        <a:lstStyle/>
        <a:p>
          <a:endParaRPr lang="en-US"/>
        </a:p>
      </dgm:t>
    </dgm:pt>
    <dgm:pt modelId="{49C073F4-C84E-40CE-BA1A-BB62B5BEA007}">
      <dgm:prSet phldrT="[Text]"/>
      <dgm:spPr/>
      <dgm:t>
        <a:bodyPr/>
        <a:lstStyle/>
        <a:p>
          <a:r>
            <a:rPr lang="en-US" dirty="0"/>
            <a:t>Effective on patients with increased expression of VEGFR2</a:t>
          </a:r>
        </a:p>
      </dgm:t>
    </dgm:pt>
    <dgm:pt modelId="{3FAEC8B8-9E56-4307-B1ED-A37CE1CA7CF8}" type="parTrans" cxnId="{F15081E4-D8CC-4FF0-B5D1-B1C1C1AFAC71}">
      <dgm:prSet/>
      <dgm:spPr/>
      <dgm:t>
        <a:bodyPr/>
        <a:lstStyle/>
        <a:p>
          <a:endParaRPr lang="en-US"/>
        </a:p>
      </dgm:t>
    </dgm:pt>
    <dgm:pt modelId="{B3929943-1CDF-4827-A01F-1B9311008289}" type="sibTrans" cxnId="{F15081E4-D8CC-4FF0-B5D1-B1C1C1AFAC71}">
      <dgm:prSet/>
      <dgm:spPr/>
      <dgm:t>
        <a:bodyPr/>
        <a:lstStyle/>
        <a:p>
          <a:endParaRPr lang="en-US"/>
        </a:p>
      </dgm:t>
    </dgm:pt>
    <dgm:pt modelId="{196F2FCF-2704-479B-9746-D6C2759C47F1}">
      <dgm:prSet phldrT="[Text]"/>
      <dgm:spPr/>
      <dgm:t>
        <a:bodyPr/>
        <a:lstStyle/>
        <a:p>
          <a:r>
            <a:rPr lang="en-US" dirty="0"/>
            <a:t>Effective on patients who are positive for cyclin D1 or have EFGR copy number amplifications</a:t>
          </a:r>
        </a:p>
      </dgm:t>
    </dgm:pt>
    <dgm:pt modelId="{C3ECA53B-865F-4952-B284-AED4D742F681}" type="parTrans" cxnId="{A47294CE-934A-4973-B564-2807A83281FA}">
      <dgm:prSet/>
      <dgm:spPr/>
      <dgm:t>
        <a:bodyPr/>
        <a:lstStyle/>
        <a:p>
          <a:endParaRPr lang="en-US"/>
        </a:p>
      </dgm:t>
    </dgm:pt>
    <dgm:pt modelId="{C87F15F5-ED1A-49A0-84FF-81BA5561B55F}" type="sibTrans" cxnId="{A47294CE-934A-4973-B564-2807A83281FA}">
      <dgm:prSet/>
      <dgm:spPr/>
      <dgm:t>
        <a:bodyPr/>
        <a:lstStyle/>
        <a:p>
          <a:endParaRPr lang="en-US"/>
        </a:p>
      </dgm:t>
    </dgm:pt>
    <dgm:pt modelId="{476F649B-3C44-4B22-B748-FA8E5AFED51C}" type="pres">
      <dgm:prSet presAssocID="{6B4E19B6-7ECB-4C5E-98AB-B7492A1E91F0}" presName="linear" presStyleCnt="0">
        <dgm:presLayoutVars>
          <dgm:dir/>
          <dgm:animLvl val="lvl"/>
          <dgm:resizeHandles val="exact"/>
        </dgm:presLayoutVars>
      </dgm:prSet>
      <dgm:spPr/>
    </dgm:pt>
    <dgm:pt modelId="{EFD8FFC0-E5E5-4DCF-960B-83FA5DD85D06}" type="pres">
      <dgm:prSet presAssocID="{4AA180ED-8050-4CEC-9167-3AE57AA0CBBC}" presName="parentLin" presStyleCnt="0"/>
      <dgm:spPr/>
    </dgm:pt>
    <dgm:pt modelId="{37A1EFB8-8CF9-4462-AE05-F7808F7E8626}" type="pres">
      <dgm:prSet presAssocID="{4AA180ED-8050-4CEC-9167-3AE57AA0CBBC}" presName="parentLeftMargin" presStyleLbl="node1" presStyleIdx="0" presStyleCnt="4"/>
      <dgm:spPr/>
    </dgm:pt>
    <dgm:pt modelId="{785340D5-4F94-4414-80FE-E8B9CFE93867}" type="pres">
      <dgm:prSet presAssocID="{4AA180ED-8050-4CEC-9167-3AE57AA0CBB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1B0D67-386C-4489-8E5A-92F730D33BC9}" type="pres">
      <dgm:prSet presAssocID="{4AA180ED-8050-4CEC-9167-3AE57AA0CBBC}" presName="negativeSpace" presStyleCnt="0"/>
      <dgm:spPr/>
    </dgm:pt>
    <dgm:pt modelId="{C1870FB4-0747-471D-BE65-F934242FE752}" type="pres">
      <dgm:prSet presAssocID="{4AA180ED-8050-4CEC-9167-3AE57AA0CBBC}" presName="childText" presStyleLbl="conFgAcc1" presStyleIdx="0" presStyleCnt="4">
        <dgm:presLayoutVars>
          <dgm:bulletEnabled val="1"/>
        </dgm:presLayoutVars>
      </dgm:prSet>
      <dgm:spPr/>
    </dgm:pt>
    <dgm:pt modelId="{FDEA0DE1-4EFE-478D-B831-41B9421C116F}" type="pres">
      <dgm:prSet presAssocID="{65A05AC7-3F2E-4900-8F73-15CF8CC0A2A5}" presName="spaceBetweenRectangles" presStyleCnt="0"/>
      <dgm:spPr/>
    </dgm:pt>
    <dgm:pt modelId="{6720E053-0C72-4557-BD92-8D0B883AFF67}" type="pres">
      <dgm:prSet presAssocID="{FBC58059-8B40-475A-A8D4-DC88A62E6C37}" presName="parentLin" presStyleCnt="0"/>
      <dgm:spPr/>
    </dgm:pt>
    <dgm:pt modelId="{01477939-5777-41E3-B92A-881BC602AD6C}" type="pres">
      <dgm:prSet presAssocID="{FBC58059-8B40-475A-A8D4-DC88A62E6C37}" presName="parentLeftMargin" presStyleLbl="node1" presStyleIdx="0" presStyleCnt="4"/>
      <dgm:spPr/>
    </dgm:pt>
    <dgm:pt modelId="{682B5767-2D12-4C26-987E-6411FC7CB5A8}" type="pres">
      <dgm:prSet presAssocID="{FBC58059-8B40-475A-A8D4-DC88A62E6C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A21455-77D8-48DF-B81C-BAF3CD0DED02}" type="pres">
      <dgm:prSet presAssocID="{FBC58059-8B40-475A-A8D4-DC88A62E6C37}" presName="negativeSpace" presStyleCnt="0"/>
      <dgm:spPr/>
    </dgm:pt>
    <dgm:pt modelId="{39566ED9-C657-4C21-8A9B-A13409F7CFD1}" type="pres">
      <dgm:prSet presAssocID="{FBC58059-8B40-475A-A8D4-DC88A62E6C37}" presName="childText" presStyleLbl="conFgAcc1" presStyleIdx="1" presStyleCnt="4">
        <dgm:presLayoutVars>
          <dgm:bulletEnabled val="1"/>
        </dgm:presLayoutVars>
      </dgm:prSet>
      <dgm:spPr/>
    </dgm:pt>
    <dgm:pt modelId="{C17FA594-EF47-476D-8D6E-9FE4923341CF}" type="pres">
      <dgm:prSet presAssocID="{2B0453B7-AB2F-417D-B146-2F61938FBDE6}" presName="spaceBetweenRectangles" presStyleCnt="0"/>
      <dgm:spPr/>
    </dgm:pt>
    <dgm:pt modelId="{E3CDAFAF-1982-4033-9D6D-32632DDAFF09}" type="pres">
      <dgm:prSet presAssocID="{B0DA23F5-01F3-43E0-A04F-867FC1261394}" presName="parentLin" presStyleCnt="0"/>
      <dgm:spPr/>
    </dgm:pt>
    <dgm:pt modelId="{49A1C78D-6F11-4508-A140-40D28A0E0304}" type="pres">
      <dgm:prSet presAssocID="{B0DA23F5-01F3-43E0-A04F-867FC1261394}" presName="parentLeftMargin" presStyleLbl="node1" presStyleIdx="1" presStyleCnt="4"/>
      <dgm:spPr/>
    </dgm:pt>
    <dgm:pt modelId="{6DBE87C4-F91C-45EE-B148-AF9DC526CC32}" type="pres">
      <dgm:prSet presAssocID="{B0DA23F5-01F3-43E0-A04F-867FC12613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5FB5280-43E5-4EBF-81BB-9CEA2C44B16F}" type="pres">
      <dgm:prSet presAssocID="{B0DA23F5-01F3-43E0-A04F-867FC1261394}" presName="negativeSpace" presStyleCnt="0"/>
      <dgm:spPr/>
    </dgm:pt>
    <dgm:pt modelId="{CA074F31-6E7D-4399-8C48-41EC30B52804}" type="pres">
      <dgm:prSet presAssocID="{B0DA23F5-01F3-43E0-A04F-867FC1261394}" presName="childText" presStyleLbl="conFgAcc1" presStyleIdx="2" presStyleCnt="4">
        <dgm:presLayoutVars>
          <dgm:bulletEnabled val="1"/>
        </dgm:presLayoutVars>
      </dgm:prSet>
      <dgm:spPr/>
    </dgm:pt>
    <dgm:pt modelId="{4F01BA18-5781-40B4-A30A-CA22E5DFCE70}" type="pres">
      <dgm:prSet presAssocID="{B88A761B-B270-4339-8EF3-760841C1DEB5}" presName="spaceBetweenRectangles" presStyleCnt="0"/>
      <dgm:spPr/>
    </dgm:pt>
    <dgm:pt modelId="{C480E207-D678-4516-A715-C4EC6BEA66AE}" type="pres">
      <dgm:prSet presAssocID="{820AB924-F7BA-4E90-83F0-85C7D12C7968}" presName="parentLin" presStyleCnt="0"/>
      <dgm:spPr/>
    </dgm:pt>
    <dgm:pt modelId="{365BAB9B-DD20-4E43-A1A3-58D6C5D89569}" type="pres">
      <dgm:prSet presAssocID="{820AB924-F7BA-4E90-83F0-85C7D12C7968}" presName="parentLeftMargin" presStyleLbl="node1" presStyleIdx="2" presStyleCnt="4"/>
      <dgm:spPr/>
    </dgm:pt>
    <dgm:pt modelId="{7B8C62A0-2368-40D0-9BC6-D87A9EE22331}" type="pres">
      <dgm:prSet presAssocID="{820AB924-F7BA-4E90-83F0-85C7D12C796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E644BA8-47D8-453F-B2EF-F6A573BC43CF}" type="pres">
      <dgm:prSet presAssocID="{820AB924-F7BA-4E90-83F0-85C7D12C7968}" presName="negativeSpace" presStyleCnt="0"/>
      <dgm:spPr/>
    </dgm:pt>
    <dgm:pt modelId="{08532488-4116-4E8D-A314-A3F1DB135D90}" type="pres">
      <dgm:prSet presAssocID="{820AB924-F7BA-4E90-83F0-85C7D12C796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4A3B90F-B3DC-439F-A08E-2CFC605E11BD}" type="presOf" srcId="{B0DA23F5-01F3-43E0-A04F-867FC1261394}" destId="{49A1C78D-6F11-4508-A140-40D28A0E0304}" srcOrd="0" destOrd="0" presId="urn:microsoft.com/office/officeart/2005/8/layout/list1"/>
    <dgm:cxn modelId="{8D7D7610-51A7-4B79-95A1-D8CE73D9133A}" type="presOf" srcId="{FBC58059-8B40-475A-A8D4-DC88A62E6C37}" destId="{01477939-5777-41E3-B92A-881BC602AD6C}" srcOrd="0" destOrd="0" presId="urn:microsoft.com/office/officeart/2005/8/layout/list1"/>
    <dgm:cxn modelId="{A444B810-D1CC-441E-87CA-CF5D3A6AB1EB}" type="presOf" srcId="{FBC58059-8B40-475A-A8D4-DC88A62E6C37}" destId="{682B5767-2D12-4C26-987E-6411FC7CB5A8}" srcOrd="1" destOrd="0" presId="urn:microsoft.com/office/officeart/2005/8/layout/list1"/>
    <dgm:cxn modelId="{A1DC3723-9259-425E-8D49-80997EB3DC4E}" type="presOf" srcId="{0D0CBEF7-642B-4DCD-99C6-76C149A74E29}" destId="{C1870FB4-0747-471D-BE65-F934242FE752}" srcOrd="0" destOrd="0" presId="urn:microsoft.com/office/officeart/2005/8/layout/list1"/>
    <dgm:cxn modelId="{725BEB41-E239-45A7-8ED8-D7D36B322641}" type="presOf" srcId="{820AB924-F7BA-4E90-83F0-85C7D12C7968}" destId="{365BAB9B-DD20-4E43-A1A3-58D6C5D89569}" srcOrd="0" destOrd="0" presId="urn:microsoft.com/office/officeart/2005/8/layout/list1"/>
    <dgm:cxn modelId="{7D016C4F-8810-4080-BB9E-D1FC2CEBDD9F}" srcId="{6B4E19B6-7ECB-4C5E-98AB-B7492A1E91F0}" destId="{B0DA23F5-01F3-43E0-A04F-867FC1261394}" srcOrd="2" destOrd="0" parTransId="{D8DCA423-9E3F-491D-B199-9C095E311AED}" sibTransId="{B88A761B-B270-4339-8EF3-760841C1DEB5}"/>
    <dgm:cxn modelId="{5A4E566F-9EB0-4CD6-A033-7A9C653E3DBA}" type="presOf" srcId="{92860ACD-D4E1-4C60-9BBF-388EA3662C52}" destId="{08532488-4116-4E8D-A314-A3F1DB135D90}" srcOrd="0" destOrd="0" presId="urn:microsoft.com/office/officeart/2005/8/layout/list1"/>
    <dgm:cxn modelId="{BC86E8A0-8970-4E68-947D-CE0180EE2C2A}" type="presOf" srcId="{B0DA23F5-01F3-43E0-A04F-867FC1261394}" destId="{6DBE87C4-F91C-45EE-B148-AF9DC526CC32}" srcOrd="1" destOrd="0" presId="urn:microsoft.com/office/officeart/2005/8/layout/list1"/>
    <dgm:cxn modelId="{9C5695A2-E85B-42C0-B291-A0B6A9213C41}" type="presOf" srcId="{4AA180ED-8050-4CEC-9167-3AE57AA0CBBC}" destId="{37A1EFB8-8CF9-4462-AE05-F7808F7E8626}" srcOrd="0" destOrd="0" presId="urn:microsoft.com/office/officeart/2005/8/layout/list1"/>
    <dgm:cxn modelId="{E40282A6-DCE7-47A1-94DF-17058DB1085C}" type="presOf" srcId="{4AA180ED-8050-4CEC-9167-3AE57AA0CBBC}" destId="{785340D5-4F94-4414-80FE-E8B9CFE93867}" srcOrd="1" destOrd="0" presId="urn:microsoft.com/office/officeart/2005/8/layout/list1"/>
    <dgm:cxn modelId="{CFB3E1C2-7092-4A8B-A75F-A9E77BA58A55}" type="presOf" srcId="{6B4E19B6-7ECB-4C5E-98AB-B7492A1E91F0}" destId="{476F649B-3C44-4B22-B748-FA8E5AFED51C}" srcOrd="0" destOrd="0" presId="urn:microsoft.com/office/officeart/2005/8/layout/list1"/>
    <dgm:cxn modelId="{5E9060C6-8F58-4915-BC4F-669ADB3BD98A}" srcId="{6B4E19B6-7ECB-4C5E-98AB-B7492A1E91F0}" destId="{4AA180ED-8050-4CEC-9167-3AE57AA0CBBC}" srcOrd="0" destOrd="0" parTransId="{E26E1676-6693-4473-A318-1C67CE68751A}" sibTransId="{65A05AC7-3F2E-4900-8F73-15CF8CC0A2A5}"/>
    <dgm:cxn modelId="{A15342CE-0253-482E-ABC9-08BF01E09A76}" type="presOf" srcId="{49C073F4-C84E-40CE-BA1A-BB62B5BEA007}" destId="{39566ED9-C657-4C21-8A9B-A13409F7CFD1}" srcOrd="0" destOrd="0" presId="urn:microsoft.com/office/officeart/2005/8/layout/list1"/>
    <dgm:cxn modelId="{A47294CE-934A-4973-B564-2807A83281FA}" srcId="{B0DA23F5-01F3-43E0-A04F-867FC1261394}" destId="{196F2FCF-2704-479B-9746-D6C2759C47F1}" srcOrd="0" destOrd="0" parTransId="{C3ECA53B-865F-4952-B284-AED4D742F681}" sibTransId="{C87F15F5-ED1A-49A0-84FF-81BA5561B55F}"/>
    <dgm:cxn modelId="{31BB16D6-8B80-4095-BA04-87C4F6636799}" type="presOf" srcId="{820AB924-F7BA-4E90-83F0-85C7D12C7968}" destId="{7B8C62A0-2368-40D0-9BC6-D87A9EE22331}" srcOrd="1" destOrd="0" presId="urn:microsoft.com/office/officeart/2005/8/layout/list1"/>
    <dgm:cxn modelId="{8EF4B4D9-420B-44D7-80E5-0B2A928D0A02}" srcId="{4AA180ED-8050-4CEC-9167-3AE57AA0CBBC}" destId="{0D0CBEF7-642B-4DCD-99C6-76C149A74E29}" srcOrd="0" destOrd="0" parTransId="{D52D9DEC-1239-41AD-AE34-8A475A553598}" sibTransId="{8A3214BB-F52D-4F7C-B22B-CBE178CACF83}"/>
    <dgm:cxn modelId="{F15081E4-D8CC-4FF0-B5D1-B1C1C1AFAC71}" srcId="{FBC58059-8B40-475A-A8D4-DC88A62E6C37}" destId="{49C073F4-C84E-40CE-BA1A-BB62B5BEA007}" srcOrd="0" destOrd="0" parTransId="{3FAEC8B8-9E56-4307-B1ED-A37CE1CA7CF8}" sibTransId="{B3929943-1CDF-4827-A01F-1B9311008289}"/>
    <dgm:cxn modelId="{7BC73EEC-C22C-4D45-8509-8537E4AE39AE}" srcId="{6B4E19B6-7ECB-4C5E-98AB-B7492A1E91F0}" destId="{FBC58059-8B40-475A-A8D4-DC88A62E6C37}" srcOrd="1" destOrd="0" parTransId="{B26BFA6F-31B3-4C4D-B57B-B55604B17A7B}" sibTransId="{2B0453B7-AB2F-417D-B146-2F61938FBDE6}"/>
    <dgm:cxn modelId="{155E71F2-D209-4732-BD3F-08DF6866974A}" srcId="{6B4E19B6-7ECB-4C5E-98AB-B7492A1E91F0}" destId="{820AB924-F7BA-4E90-83F0-85C7D12C7968}" srcOrd="3" destOrd="0" parTransId="{A02B6991-6DD1-4F8B-94AD-15219C727CB9}" sibTransId="{6FF033B2-9140-41EE-903F-C53568459101}"/>
    <dgm:cxn modelId="{EC8EC3F2-C1D3-4D46-96A8-93F9CB9A484C}" srcId="{820AB924-F7BA-4E90-83F0-85C7D12C7968}" destId="{92860ACD-D4E1-4C60-9BBF-388EA3662C52}" srcOrd="0" destOrd="0" parTransId="{EC8BB9F8-BDA7-4186-89E8-453C32090125}" sibTransId="{ADBFB171-7CA7-4BEA-9B16-0DD5FB0C4D64}"/>
    <dgm:cxn modelId="{B9CD63FC-D577-44B1-81FB-56277EB3C295}" type="presOf" srcId="{196F2FCF-2704-479B-9746-D6C2759C47F1}" destId="{CA074F31-6E7D-4399-8C48-41EC30B52804}" srcOrd="0" destOrd="0" presId="urn:microsoft.com/office/officeart/2005/8/layout/list1"/>
    <dgm:cxn modelId="{CB8DB887-7E9E-4B13-99B7-7DD197A5F839}" type="presParOf" srcId="{476F649B-3C44-4B22-B748-FA8E5AFED51C}" destId="{EFD8FFC0-E5E5-4DCF-960B-83FA5DD85D06}" srcOrd="0" destOrd="0" presId="urn:microsoft.com/office/officeart/2005/8/layout/list1"/>
    <dgm:cxn modelId="{8C833E65-0807-49DF-B304-403F713111B9}" type="presParOf" srcId="{EFD8FFC0-E5E5-4DCF-960B-83FA5DD85D06}" destId="{37A1EFB8-8CF9-4462-AE05-F7808F7E8626}" srcOrd="0" destOrd="0" presId="urn:microsoft.com/office/officeart/2005/8/layout/list1"/>
    <dgm:cxn modelId="{E8C04A51-C70C-43DD-BF1A-CA7C54732628}" type="presParOf" srcId="{EFD8FFC0-E5E5-4DCF-960B-83FA5DD85D06}" destId="{785340D5-4F94-4414-80FE-E8B9CFE93867}" srcOrd="1" destOrd="0" presId="urn:microsoft.com/office/officeart/2005/8/layout/list1"/>
    <dgm:cxn modelId="{53F4BA3A-5391-4F72-9F6E-B9D34749E325}" type="presParOf" srcId="{476F649B-3C44-4B22-B748-FA8E5AFED51C}" destId="{0F1B0D67-386C-4489-8E5A-92F730D33BC9}" srcOrd="1" destOrd="0" presId="urn:microsoft.com/office/officeart/2005/8/layout/list1"/>
    <dgm:cxn modelId="{64F47ED3-9A60-493D-80AD-A1F8A9FFCBC9}" type="presParOf" srcId="{476F649B-3C44-4B22-B748-FA8E5AFED51C}" destId="{C1870FB4-0747-471D-BE65-F934242FE752}" srcOrd="2" destOrd="0" presId="urn:microsoft.com/office/officeart/2005/8/layout/list1"/>
    <dgm:cxn modelId="{A6CE209D-A7D4-4D4A-9788-2FF2FBB5B7BB}" type="presParOf" srcId="{476F649B-3C44-4B22-B748-FA8E5AFED51C}" destId="{FDEA0DE1-4EFE-478D-B831-41B9421C116F}" srcOrd="3" destOrd="0" presId="urn:microsoft.com/office/officeart/2005/8/layout/list1"/>
    <dgm:cxn modelId="{5B4AE0D8-332E-44EB-B9F1-2F6817F332F6}" type="presParOf" srcId="{476F649B-3C44-4B22-B748-FA8E5AFED51C}" destId="{6720E053-0C72-4557-BD92-8D0B883AFF67}" srcOrd="4" destOrd="0" presId="urn:microsoft.com/office/officeart/2005/8/layout/list1"/>
    <dgm:cxn modelId="{527E8154-756A-4670-A582-4A1E3D10D592}" type="presParOf" srcId="{6720E053-0C72-4557-BD92-8D0B883AFF67}" destId="{01477939-5777-41E3-B92A-881BC602AD6C}" srcOrd="0" destOrd="0" presId="urn:microsoft.com/office/officeart/2005/8/layout/list1"/>
    <dgm:cxn modelId="{CEEB09D6-CCF9-471C-8EE2-2C01CADD4925}" type="presParOf" srcId="{6720E053-0C72-4557-BD92-8D0B883AFF67}" destId="{682B5767-2D12-4C26-987E-6411FC7CB5A8}" srcOrd="1" destOrd="0" presId="urn:microsoft.com/office/officeart/2005/8/layout/list1"/>
    <dgm:cxn modelId="{EFE0163E-77ED-45D6-9545-6F994B439A19}" type="presParOf" srcId="{476F649B-3C44-4B22-B748-FA8E5AFED51C}" destId="{89A21455-77D8-48DF-B81C-BAF3CD0DED02}" srcOrd="5" destOrd="0" presId="urn:microsoft.com/office/officeart/2005/8/layout/list1"/>
    <dgm:cxn modelId="{47A94118-0BA0-445B-8326-8911F6FAAB97}" type="presParOf" srcId="{476F649B-3C44-4B22-B748-FA8E5AFED51C}" destId="{39566ED9-C657-4C21-8A9B-A13409F7CFD1}" srcOrd="6" destOrd="0" presId="urn:microsoft.com/office/officeart/2005/8/layout/list1"/>
    <dgm:cxn modelId="{B847F07C-3BB4-44DE-8617-5891B5947E85}" type="presParOf" srcId="{476F649B-3C44-4B22-B748-FA8E5AFED51C}" destId="{C17FA594-EF47-476D-8D6E-9FE4923341CF}" srcOrd="7" destOrd="0" presId="urn:microsoft.com/office/officeart/2005/8/layout/list1"/>
    <dgm:cxn modelId="{6601DC8B-B82D-421B-848E-C7306E43266B}" type="presParOf" srcId="{476F649B-3C44-4B22-B748-FA8E5AFED51C}" destId="{E3CDAFAF-1982-4033-9D6D-32632DDAFF09}" srcOrd="8" destOrd="0" presId="urn:microsoft.com/office/officeart/2005/8/layout/list1"/>
    <dgm:cxn modelId="{CCD7FC84-CA04-4DFB-9EAE-91EC9A6F463E}" type="presParOf" srcId="{E3CDAFAF-1982-4033-9D6D-32632DDAFF09}" destId="{49A1C78D-6F11-4508-A140-40D28A0E0304}" srcOrd="0" destOrd="0" presId="urn:microsoft.com/office/officeart/2005/8/layout/list1"/>
    <dgm:cxn modelId="{999B33DA-3F7C-47D0-A046-4CC0B6F32F94}" type="presParOf" srcId="{E3CDAFAF-1982-4033-9D6D-32632DDAFF09}" destId="{6DBE87C4-F91C-45EE-B148-AF9DC526CC32}" srcOrd="1" destOrd="0" presId="urn:microsoft.com/office/officeart/2005/8/layout/list1"/>
    <dgm:cxn modelId="{C8B799CC-894E-4E77-A95F-ABF86C2C6C94}" type="presParOf" srcId="{476F649B-3C44-4B22-B748-FA8E5AFED51C}" destId="{65FB5280-43E5-4EBF-81BB-9CEA2C44B16F}" srcOrd="9" destOrd="0" presId="urn:microsoft.com/office/officeart/2005/8/layout/list1"/>
    <dgm:cxn modelId="{8304A500-B861-4EB1-8F85-8535440C61C3}" type="presParOf" srcId="{476F649B-3C44-4B22-B748-FA8E5AFED51C}" destId="{CA074F31-6E7D-4399-8C48-41EC30B52804}" srcOrd="10" destOrd="0" presId="urn:microsoft.com/office/officeart/2005/8/layout/list1"/>
    <dgm:cxn modelId="{21060C00-3E49-4167-B43C-AC75BD3E0E1C}" type="presParOf" srcId="{476F649B-3C44-4B22-B748-FA8E5AFED51C}" destId="{4F01BA18-5781-40B4-A30A-CA22E5DFCE70}" srcOrd="11" destOrd="0" presId="urn:microsoft.com/office/officeart/2005/8/layout/list1"/>
    <dgm:cxn modelId="{09E344AC-893A-458C-B578-A6A55EF636B2}" type="presParOf" srcId="{476F649B-3C44-4B22-B748-FA8E5AFED51C}" destId="{C480E207-D678-4516-A715-C4EC6BEA66AE}" srcOrd="12" destOrd="0" presId="urn:microsoft.com/office/officeart/2005/8/layout/list1"/>
    <dgm:cxn modelId="{E16F5875-EEAC-4DB8-8483-5A0C287EFA04}" type="presParOf" srcId="{C480E207-D678-4516-A715-C4EC6BEA66AE}" destId="{365BAB9B-DD20-4E43-A1A3-58D6C5D89569}" srcOrd="0" destOrd="0" presId="urn:microsoft.com/office/officeart/2005/8/layout/list1"/>
    <dgm:cxn modelId="{C9BA3F65-2D1E-457B-84BA-E7EB77AE3A3B}" type="presParOf" srcId="{C480E207-D678-4516-A715-C4EC6BEA66AE}" destId="{7B8C62A0-2368-40D0-9BC6-D87A9EE22331}" srcOrd="1" destOrd="0" presId="urn:microsoft.com/office/officeart/2005/8/layout/list1"/>
    <dgm:cxn modelId="{3C7EC157-5A4C-4A0F-9F9D-B6C6BB110E47}" type="presParOf" srcId="{476F649B-3C44-4B22-B748-FA8E5AFED51C}" destId="{4E644BA8-47D8-453F-B2EF-F6A573BC43CF}" srcOrd="13" destOrd="0" presId="urn:microsoft.com/office/officeart/2005/8/layout/list1"/>
    <dgm:cxn modelId="{84F1574B-5ED9-4915-9E81-D2A4FEEC3415}" type="presParOf" srcId="{476F649B-3C44-4B22-B748-FA8E5AFED51C}" destId="{08532488-4116-4E8D-A314-A3F1DB135D9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4E19B6-7ECB-4C5E-98AB-B7492A1E91F0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A180ED-8050-4CEC-9167-3AE57AA0CBBC}">
      <dgm:prSet phldrT="[Text]"/>
      <dgm:spPr/>
      <dgm:t>
        <a:bodyPr/>
        <a:lstStyle/>
        <a:p>
          <a:r>
            <a:rPr lang="en-US" b="1" dirty="0" err="1"/>
            <a:t>Erlotinib</a:t>
          </a:r>
          <a:endParaRPr lang="en-US" b="1" dirty="0"/>
        </a:p>
      </dgm:t>
    </dgm:pt>
    <dgm:pt modelId="{E26E1676-6693-4473-A318-1C67CE68751A}" type="parTrans" cxnId="{5E9060C6-8F58-4915-BC4F-669ADB3BD98A}">
      <dgm:prSet/>
      <dgm:spPr/>
      <dgm:t>
        <a:bodyPr/>
        <a:lstStyle/>
        <a:p>
          <a:endParaRPr lang="en-US"/>
        </a:p>
      </dgm:t>
    </dgm:pt>
    <dgm:pt modelId="{65A05AC7-3F2E-4900-8F73-15CF8CC0A2A5}" type="sibTrans" cxnId="{5E9060C6-8F58-4915-BC4F-669ADB3BD98A}">
      <dgm:prSet/>
      <dgm:spPr/>
      <dgm:t>
        <a:bodyPr/>
        <a:lstStyle/>
        <a:p>
          <a:endParaRPr lang="en-US"/>
        </a:p>
      </dgm:t>
    </dgm:pt>
    <dgm:pt modelId="{FBC58059-8B40-475A-A8D4-DC88A62E6C37}">
      <dgm:prSet phldrT="[Text]"/>
      <dgm:spPr/>
      <dgm:t>
        <a:bodyPr/>
        <a:lstStyle/>
        <a:p>
          <a:r>
            <a:rPr lang="en-US" b="1" dirty="0" err="1"/>
            <a:t>Vandetanib</a:t>
          </a:r>
          <a:endParaRPr lang="en-US" b="1" dirty="0"/>
        </a:p>
      </dgm:t>
    </dgm:pt>
    <dgm:pt modelId="{B26BFA6F-31B3-4C4D-B57B-B55604B17A7B}" type="parTrans" cxnId="{7BC73EEC-C22C-4D45-8509-8537E4AE39AE}">
      <dgm:prSet/>
      <dgm:spPr/>
      <dgm:t>
        <a:bodyPr/>
        <a:lstStyle/>
        <a:p>
          <a:endParaRPr lang="en-US"/>
        </a:p>
      </dgm:t>
    </dgm:pt>
    <dgm:pt modelId="{2B0453B7-AB2F-417D-B146-2F61938FBDE6}" type="sibTrans" cxnId="{7BC73EEC-C22C-4D45-8509-8537E4AE39AE}">
      <dgm:prSet/>
      <dgm:spPr/>
      <dgm:t>
        <a:bodyPr/>
        <a:lstStyle/>
        <a:p>
          <a:endParaRPr lang="en-US"/>
        </a:p>
      </dgm:t>
    </dgm:pt>
    <dgm:pt modelId="{B0DA23F5-01F3-43E0-A04F-867FC1261394}">
      <dgm:prSet phldrT="[Text]"/>
      <dgm:spPr/>
      <dgm:t>
        <a:bodyPr/>
        <a:lstStyle/>
        <a:p>
          <a:r>
            <a:rPr lang="en-US" b="1" dirty="0" err="1"/>
            <a:t>Erlotinib</a:t>
          </a:r>
          <a:r>
            <a:rPr lang="en-US" b="1" dirty="0"/>
            <a:t> plus </a:t>
          </a:r>
          <a:r>
            <a:rPr lang="en-US" b="1" dirty="0" err="1"/>
            <a:t>bexarotene</a:t>
          </a:r>
          <a:endParaRPr lang="en-US" b="1" dirty="0"/>
        </a:p>
      </dgm:t>
    </dgm:pt>
    <dgm:pt modelId="{D8DCA423-9E3F-491D-B199-9C095E311AED}" type="parTrans" cxnId="{7D016C4F-8810-4080-BB9E-D1FC2CEBDD9F}">
      <dgm:prSet/>
      <dgm:spPr/>
      <dgm:t>
        <a:bodyPr/>
        <a:lstStyle/>
        <a:p>
          <a:endParaRPr lang="en-US"/>
        </a:p>
      </dgm:t>
    </dgm:pt>
    <dgm:pt modelId="{B88A761B-B270-4339-8EF3-760841C1DEB5}" type="sibTrans" cxnId="{7D016C4F-8810-4080-BB9E-D1FC2CEBDD9F}">
      <dgm:prSet/>
      <dgm:spPr/>
      <dgm:t>
        <a:bodyPr/>
        <a:lstStyle/>
        <a:p>
          <a:endParaRPr lang="en-US"/>
        </a:p>
      </dgm:t>
    </dgm:pt>
    <dgm:pt modelId="{820AB924-F7BA-4E90-83F0-85C7D12C7968}">
      <dgm:prSet phldrT="[Text]"/>
      <dgm:spPr/>
      <dgm:t>
        <a:bodyPr/>
        <a:lstStyle/>
        <a:p>
          <a:r>
            <a:rPr lang="en-US" b="1" dirty="0" err="1"/>
            <a:t>Sorafenib</a:t>
          </a:r>
          <a:endParaRPr lang="en-US" b="1" dirty="0"/>
        </a:p>
      </dgm:t>
    </dgm:pt>
    <dgm:pt modelId="{A02B6991-6DD1-4F8B-94AD-15219C727CB9}" type="parTrans" cxnId="{155E71F2-D209-4732-BD3F-08DF6866974A}">
      <dgm:prSet/>
      <dgm:spPr/>
      <dgm:t>
        <a:bodyPr/>
        <a:lstStyle/>
        <a:p>
          <a:endParaRPr lang="en-US"/>
        </a:p>
      </dgm:t>
    </dgm:pt>
    <dgm:pt modelId="{6FF033B2-9140-41EE-903F-C53568459101}" type="sibTrans" cxnId="{155E71F2-D209-4732-BD3F-08DF6866974A}">
      <dgm:prSet/>
      <dgm:spPr/>
      <dgm:t>
        <a:bodyPr/>
        <a:lstStyle/>
        <a:p>
          <a:endParaRPr lang="en-US"/>
        </a:p>
      </dgm:t>
    </dgm:pt>
    <dgm:pt modelId="{0D0CBEF7-642B-4DCD-99C6-76C149A74E29}">
      <dgm:prSet/>
      <dgm:spPr/>
      <dgm:t>
        <a:bodyPr/>
        <a:lstStyle/>
        <a:p>
          <a:r>
            <a:rPr lang="en-US" dirty="0"/>
            <a:t>Effective on patients with EFGR mutations </a:t>
          </a:r>
        </a:p>
      </dgm:t>
    </dgm:pt>
    <dgm:pt modelId="{D52D9DEC-1239-41AD-AE34-8A475A553598}" type="parTrans" cxnId="{8EF4B4D9-420B-44D7-80E5-0B2A928D0A02}">
      <dgm:prSet/>
      <dgm:spPr/>
      <dgm:t>
        <a:bodyPr/>
        <a:lstStyle/>
        <a:p>
          <a:endParaRPr lang="en-US"/>
        </a:p>
      </dgm:t>
    </dgm:pt>
    <dgm:pt modelId="{8A3214BB-F52D-4F7C-B22B-CBE178CACF83}" type="sibTrans" cxnId="{8EF4B4D9-420B-44D7-80E5-0B2A928D0A02}">
      <dgm:prSet/>
      <dgm:spPr/>
      <dgm:t>
        <a:bodyPr/>
        <a:lstStyle/>
        <a:p>
          <a:endParaRPr lang="en-US"/>
        </a:p>
      </dgm:t>
    </dgm:pt>
    <dgm:pt modelId="{92860ACD-D4E1-4C60-9BBF-388EA3662C52}">
      <dgm:prSet/>
      <dgm:spPr/>
      <dgm:t>
        <a:bodyPr/>
        <a:lstStyle/>
        <a:p>
          <a:r>
            <a:rPr lang="en-US" dirty="0"/>
            <a:t>Effective on patients with KRAS mutations</a:t>
          </a:r>
        </a:p>
      </dgm:t>
    </dgm:pt>
    <dgm:pt modelId="{EC8BB9F8-BDA7-4186-89E8-453C32090125}" type="parTrans" cxnId="{EC8EC3F2-C1D3-4D46-96A8-93F9CB9A484C}">
      <dgm:prSet/>
      <dgm:spPr/>
      <dgm:t>
        <a:bodyPr/>
        <a:lstStyle/>
        <a:p>
          <a:endParaRPr lang="en-US"/>
        </a:p>
      </dgm:t>
    </dgm:pt>
    <dgm:pt modelId="{ADBFB171-7CA7-4BEA-9B16-0DD5FB0C4D64}" type="sibTrans" cxnId="{EC8EC3F2-C1D3-4D46-96A8-93F9CB9A484C}">
      <dgm:prSet/>
      <dgm:spPr/>
      <dgm:t>
        <a:bodyPr/>
        <a:lstStyle/>
        <a:p>
          <a:endParaRPr lang="en-US"/>
        </a:p>
      </dgm:t>
    </dgm:pt>
    <dgm:pt modelId="{49C073F4-C84E-40CE-BA1A-BB62B5BEA007}">
      <dgm:prSet phldrT="[Text]"/>
      <dgm:spPr/>
      <dgm:t>
        <a:bodyPr/>
        <a:lstStyle/>
        <a:p>
          <a:r>
            <a:rPr lang="en-US" dirty="0"/>
            <a:t>Effective on patients with increased expression of VEGFR2</a:t>
          </a:r>
        </a:p>
      </dgm:t>
    </dgm:pt>
    <dgm:pt modelId="{3FAEC8B8-9E56-4307-B1ED-A37CE1CA7CF8}" type="parTrans" cxnId="{F15081E4-D8CC-4FF0-B5D1-B1C1C1AFAC71}">
      <dgm:prSet/>
      <dgm:spPr/>
      <dgm:t>
        <a:bodyPr/>
        <a:lstStyle/>
        <a:p>
          <a:endParaRPr lang="en-US"/>
        </a:p>
      </dgm:t>
    </dgm:pt>
    <dgm:pt modelId="{B3929943-1CDF-4827-A01F-1B9311008289}" type="sibTrans" cxnId="{F15081E4-D8CC-4FF0-B5D1-B1C1C1AFAC71}">
      <dgm:prSet/>
      <dgm:spPr/>
      <dgm:t>
        <a:bodyPr/>
        <a:lstStyle/>
        <a:p>
          <a:endParaRPr lang="en-US"/>
        </a:p>
      </dgm:t>
    </dgm:pt>
    <dgm:pt modelId="{196F2FCF-2704-479B-9746-D6C2759C47F1}">
      <dgm:prSet phldrT="[Text]"/>
      <dgm:spPr/>
      <dgm:t>
        <a:bodyPr/>
        <a:lstStyle/>
        <a:p>
          <a:r>
            <a:rPr lang="en-US" dirty="0"/>
            <a:t>Effective on patients who are positive for cyclin D1 or have EFGR copy number amplifications</a:t>
          </a:r>
        </a:p>
      </dgm:t>
    </dgm:pt>
    <dgm:pt modelId="{C3ECA53B-865F-4952-B284-AED4D742F681}" type="parTrans" cxnId="{A47294CE-934A-4973-B564-2807A83281FA}">
      <dgm:prSet/>
      <dgm:spPr/>
      <dgm:t>
        <a:bodyPr/>
        <a:lstStyle/>
        <a:p>
          <a:endParaRPr lang="en-US"/>
        </a:p>
      </dgm:t>
    </dgm:pt>
    <dgm:pt modelId="{C87F15F5-ED1A-49A0-84FF-81BA5561B55F}" type="sibTrans" cxnId="{A47294CE-934A-4973-B564-2807A83281FA}">
      <dgm:prSet/>
      <dgm:spPr/>
      <dgm:t>
        <a:bodyPr/>
        <a:lstStyle/>
        <a:p>
          <a:endParaRPr lang="en-US"/>
        </a:p>
      </dgm:t>
    </dgm:pt>
    <dgm:pt modelId="{476F649B-3C44-4B22-B748-FA8E5AFED51C}" type="pres">
      <dgm:prSet presAssocID="{6B4E19B6-7ECB-4C5E-98AB-B7492A1E91F0}" presName="linear" presStyleCnt="0">
        <dgm:presLayoutVars>
          <dgm:dir/>
          <dgm:animLvl val="lvl"/>
          <dgm:resizeHandles val="exact"/>
        </dgm:presLayoutVars>
      </dgm:prSet>
      <dgm:spPr/>
    </dgm:pt>
    <dgm:pt modelId="{EFD8FFC0-E5E5-4DCF-960B-83FA5DD85D06}" type="pres">
      <dgm:prSet presAssocID="{4AA180ED-8050-4CEC-9167-3AE57AA0CBBC}" presName="parentLin" presStyleCnt="0"/>
      <dgm:spPr/>
    </dgm:pt>
    <dgm:pt modelId="{37A1EFB8-8CF9-4462-AE05-F7808F7E8626}" type="pres">
      <dgm:prSet presAssocID="{4AA180ED-8050-4CEC-9167-3AE57AA0CBBC}" presName="parentLeftMargin" presStyleLbl="node1" presStyleIdx="0" presStyleCnt="4"/>
      <dgm:spPr/>
    </dgm:pt>
    <dgm:pt modelId="{785340D5-4F94-4414-80FE-E8B9CFE93867}" type="pres">
      <dgm:prSet presAssocID="{4AA180ED-8050-4CEC-9167-3AE57AA0CBB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1B0D67-386C-4489-8E5A-92F730D33BC9}" type="pres">
      <dgm:prSet presAssocID="{4AA180ED-8050-4CEC-9167-3AE57AA0CBBC}" presName="negativeSpace" presStyleCnt="0"/>
      <dgm:spPr/>
    </dgm:pt>
    <dgm:pt modelId="{C1870FB4-0747-471D-BE65-F934242FE752}" type="pres">
      <dgm:prSet presAssocID="{4AA180ED-8050-4CEC-9167-3AE57AA0CBBC}" presName="childText" presStyleLbl="conFgAcc1" presStyleIdx="0" presStyleCnt="4">
        <dgm:presLayoutVars>
          <dgm:bulletEnabled val="1"/>
        </dgm:presLayoutVars>
      </dgm:prSet>
      <dgm:spPr/>
    </dgm:pt>
    <dgm:pt modelId="{FDEA0DE1-4EFE-478D-B831-41B9421C116F}" type="pres">
      <dgm:prSet presAssocID="{65A05AC7-3F2E-4900-8F73-15CF8CC0A2A5}" presName="spaceBetweenRectangles" presStyleCnt="0"/>
      <dgm:spPr/>
    </dgm:pt>
    <dgm:pt modelId="{6720E053-0C72-4557-BD92-8D0B883AFF67}" type="pres">
      <dgm:prSet presAssocID="{FBC58059-8B40-475A-A8D4-DC88A62E6C37}" presName="parentLin" presStyleCnt="0"/>
      <dgm:spPr/>
    </dgm:pt>
    <dgm:pt modelId="{01477939-5777-41E3-B92A-881BC602AD6C}" type="pres">
      <dgm:prSet presAssocID="{FBC58059-8B40-475A-A8D4-DC88A62E6C37}" presName="parentLeftMargin" presStyleLbl="node1" presStyleIdx="0" presStyleCnt="4"/>
      <dgm:spPr/>
    </dgm:pt>
    <dgm:pt modelId="{682B5767-2D12-4C26-987E-6411FC7CB5A8}" type="pres">
      <dgm:prSet presAssocID="{FBC58059-8B40-475A-A8D4-DC88A62E6C3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A21455-77D8-48DF-B81C-BAF3CD0DED02}" type="pres">
      <dgm:prSet presAssocID="{FBC58059-8B40-475A-A8D4-DC88A62E6C37}" presName="negativeSpace" presStyleCnt="0"/>
      <dgm:spPr/>
    </dgm:pt>
    <dgm:pt modelId="{39566ED9-C657-4C21-8A9B-A13409F7CFD1}" type="pres">
      <dgm:prSet presAssocID="{FBC58059-8B40-475A-A8D4-DC88A62E6C37}" presName="childText" presStyleLbl="conFgAcc1" presStyleIdx="1" presStyleCnt="4">
        <dgm:presLayoutVars>
          <dgm:bulletEnabled val="1"/>
        </dgm:presLayoutVars>
      </dgm:prSet>
      <dgm:spPr/>
    </dgm:pt>
    <dgm:pt modelId="{C17FA594-EF47-476D-8D6E-9FE4923341CF}" type="pres">
      <dgm:prSet presAssocID="{2B0453B7-AB2F-417D-B146-2F61938FBDE6}" presName="spaceBetweenRectangles" presStyleCnt="0"/>
      <dgm:spPr/>
    </dgm:pt>
    <dgm:pt modelId="{E3CDAFAF-1982-4033-9D6D-32632DDAFF09}" type="pres">
      <dgm:prSet presAssocID="{B0DA23F5-01F3-43E0-A04F-867FC1261394}" presName="parentLin" presStyleCnt="0"/>
      <dgm:spPr/>
    </dgm:pt>
    <dgm:pt modelId="{49A1C78D-6F11-4508-A140-40D28A0E0304}" type="pres">
      <dgm:prSet presAssocID="{B0DA23F5-01F3-43E0-A04F-867FC1261394}" presName="parentLeftMargin" presStyleLbl="node1" presStyleIdx="1" presStyleCnt="4"/>
      <dgm:spPr/>
    </dgm:pt>
    <dgm:pt modelId="{6DBE87C4-F91C-45EE-B148-AF9DC526CC32}" type="pres">
      <dgm:prSet presAssocID="{B0DA23F5-01F3-43E0-A04F-867FC126139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5FB5280-43E5-4EBF-81BB-9CEA2C44B16F}" type="pres">
      <dgm:prSet presAssocID="{B0DA23F5-01F3-43E0-A04F-867FC1261394}" presName="negativeSpace" presStyleCnt="0"/>
      <dgm:spPr/>
    </dgm:pt>
    <dgm:pt modelId="{CA074F31-6E7D-4399-8C48-41EC30B52804}" type="pres">
      <dgm:prSet presAssocID="{B0DA23F5-01F3-43E0-A04F-867FC1261394}" presName="childText" presStyleLbl="conFgAcc1" presStyleIdx="2" presStyleCnt="4">
        <dgm:presLayoutVars>
          <dgm:bulletEnabled val="1"/>
        </dgm:presLayoutVars>
      </dgm:prSet>
      <dgm:spPr/>
    </dgm:pt>
    <dgm:pt modelId="{4F01BA18-5781-40B4-A30A-CA22E5DFCE70}" type="pres">
      <dgm:prSet presAssocID="{B88A761B-B270-4339-8EF3-760841C1DEB5}" presName="spaceBetweenRectangles" presStyleCnt="0"/>
      <dgm:spPr/>
    </dgm:pt>
    <dgm:pt modelId="{C480E207-D678-4516-A715-C4EC6BEA66AE}" type="pres">
      <dgm:prSet presAssocID="{820AB924-F7BA-4E90-83F0-85C7D12C7968}" presName="parentLin" presStyleCnt="0"/>
      <dgm:spPr/>
    </dgm:pt>
    <dgm:pt modelId="{365BAB9B-DD20-4E43-A1A3-58D6C5D89569}" type="pres">
      <dgm:prSet presAssocID="{820AB924-F7BA-4E90-83F0-85C7D12C7968}" presName="parentLeftMargin" presStyleLbl="node1" presStyleIdx="2" presStyleCnt="4"/>
      <dgm:spPr/>
    </dgm:pt>
    <dgm:pt modelId="{7B8C62A0-2368-40D0-9BC6-D87A9EE22331}" type="pres">
      <dgm:prSet presAssocID="{820AB924-F7BA-4E90-83F0-85C7D12C796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E644BA8-47D8-453F-B2EF-F6A573BC43CF}" type="pres">
      <dgm:prSet presAssocID="{820AB924-F7BA-4E90-83F0-85C7D12C7968}" presName="negativeSpace" presStyleCnt="0"/>
      <dgm:spPr/>
    </dgm:pt>
    <dgm:pt modelId="{08532488-4116-4E8D-A314-A3F1DB135D90}" type="pres">
      <dgm:prSet presAssocID="{820AB924-F7BA-4E90-83F0-85C7D12C796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8F1962A-2668-42DC-B5B0-6A4474EEBA6C}" type="presOf" srcId="{0D0CBEF7-642B-4DCD-99C6-76C149A74E29}" destId="{C1870FB4-0747-471D-BE65-F934242FE752}" srcOrd="0" destOrd="0" presId="urn:microsoft.com/office/officeart/2005/8/layout/list1"/>
    <dgm:cxn modelId="{4D5AD839-FD66-4FBA-96BA-D98DEE8EB4E1}" type="presOf" srcId="{B0DA23F5-01F3-43E0-A04F-867FC1261394}" destId="{6DBE87C4-F91C-45EE-B148-AF9DC526CC32}" srcOrd="1" destOrd="0" presId="urn:microsoft.com/office/officeart/2005/8/layout/list1"/>
    <dgm:cxn modelId="{7D016C4F-8810-4080-BB9E-D1FC2CEBDD9F}" srcId="{6B4E19B6-7ECB-4C5E-98AB-B7492A1E91F0}" destId="{B0DA23F5-01F3-43E0-A04F-867FC1261394}" srcOrd="2" destOrd="0" parTransId="{D8DCA423-9E3F-491D-B199-9C095E311AED}" sibTransId="{B88A761B-B270-4339-8EF3-760841C1DEB5}"/>
    <dgm:cxn modelId="{7064B454-11CB-4120-B10D-9A6FCFD91A8B}" type="presOf" srcId="{49C073F4-C84E-40CE-BA1A-BB62B5BEA007}" destId="{39566ED9-C657-4C21-8A9B-A13409F7CFD1}" srcOrd="0" destOrd="0" presId="urn:microsoft.com/office/officeart/2005/8/layout/list1"/>
    <dgm:cxn modelId="{D7696B59-DE72-4CFB-BAA9-FCD62D79E7C5}" type="presOf" srcId="{FBC58059-8B40-475A-A8D4-DC88A62E6C37}" destId="{682B5767-2D12-4C26-987E-6411FC7CB5A8}" srcOrd="1" destOrd="0" presId="urn:microsoft.com/office/officeart/2005/8/layout/list1"/>
    <dgm:cxn modelId="{5BEC0464-2E1D-43AB-A50C-46E00D5E8A84}" type="presOf" srcId="{4AA180ED-8050-4CEC-9167-3AE57AA0CBBC}" destId="{785340D5-4F94-4414-80FE-E8B9CFE93867}" srcOrd="1" destOrd="0" presId="urn:microsoft.com/office/officeart/2005/8/layout/list1"/>
    <dgm:cxn modelId="{43DF2D6B-C29D-4641-9D88-39A59FBCBC12}" type="presOf" srcId="{FBC58059-8B40-475A-A8D4-DC88A62E6C37}" destId="{01477939-5777-41E3-B92A-881BC602AD6C}" srcOrd="0" destOrd="0" presId="urn:microsoft.com/office/officeart/2005/8/layout/list1"/>
    <dgm:cxn modelId="{52A11C86-C2EC-41FF-926F-00438D042A0A}" type="presOf" srcId="{B0DA23F5-01F3-43E0-A04F-867FC1261394}" destId="{49A1C78D-6F11-4508-A140-40D28A0E0304}" srcOrd="0" destOrd="0" presId="urn:microsoft.com/office/officeart/2005/8/layout/list1"/>
    <dgm:cxn modelId="{8559009F-7481-4282-B6D7-B614AB3B02E1}" type="presOf" srcId="{820AB924-F7BA-4E90-83F0-85C7D12C7968}" destId="{7B8C62A0-2368-40D0-9BC6-D87A9EE22331}" srcOrd="1" destOrd="0" presId="urn:microsoft.com/office/officeart/2005/8/layout/list1"/>
    <dgm:cxn modelId="{C5E0E8B3-D509-4D59-B4E5-E78E96246417}" type="presOf" srcId="{4AA180ED-8050-4CEC-9167-3AE57AA0CBBC}" destId="{37A1EFB8-8CF9-4462-AE05-F7808F7E8626}" srcOrd="0" destOrd="0" presId="urn:microsoft.com/office/officeart/2005/8/layout/list1"/>
    <dgm:cxn modelId="{CDB4ABB8-A096-4429-ABB6-829345B92C86}" type="presOf" srcId="{820AB924-F7BA-4E90-83F0-85C7D12C7968}" destId="{365BAB9B-DD20-4E43-A1A3-58D6C5D89569}" srcOrd="0" destOrd="0" presId="urn:microsoft.com/office/officeart/2005/8/layout/list1"/>
    <dgm:cxn modelId="{5E9060C6-8F58-4915-BC4F-669ADB3BD98A}" srcId="{6B4E19B6-7ECB-4C5E-98AB-B7492A1E91F0}" destId="{4AA180ED-8050-4CEC-9167-3AE57AA0CBBC}" srcOrd="0" destOrd="0" parTransId="{E26E1676-6693-4473-A318-1C67CE68751A}" sibTransId="{65A05AC7-3F2E-4900-8F73-15CF8CC0A2A5}"/>
    <dgm:cxn modelId="{A47294CE-934A-4973-B564-2807A83281FA}" srcId="{B0DA23F5-01F3-43E0-A04F-867FC1261394}" destId="{196F2FCF-2704-479B-9746-D6C2759C47F1}" srcOrd="0" destOrd="0" parTransId="{C3ECA53B-865F-4952-B284-AED4D742F681}" sibTransId="{C87F15F5-ED1A-49A0-84FF-81BA5561B55F}"/>
    <dgm:cxn modelId="{8EF4B4D9-420B-44D7-80E5-0B2A928D0A02}" srcId="{4AA180ED-8050-4CEC-9167-3AE57AA0CBBC}" destId="{0D0CBEF7-642B-4DCD-99C6-76C149A74E29}" srcOrd="0" destOrd="0" parTransId="{D52D9DEC-1239-41AD-AE34-8A475A553598}" sibTransId="{8A3214BB-F52D-4F7C-B22B-CBE178CACF83}"/>
    <dgm:cxn modelId="{19CF1BDB-0620-4757-B152-2D37E104377A}" type="presOf" srcId="{196F2FCF-2704-479B-9746-D6C2759C47F1}" destId="{CA074F31-6E7D-4399-8C48-41EC30B52804}" srcOrd="0" destOrd="0" presId="urn:microsoft.com/office/officeart/2005/8/layout/list1"/>
    <dgm:cxn modelId="{F15081E4-D8CC-4FF0-B5D1-B1C1C1AFAC71}" srcId="{FBC58059-8B40-475A-A8D4-DC88A62E6C37}" destId="{49C073F4-C84E-40CE-BA1A-BB62B5BEA007}" srcOrd="0" destOrd="0" parTransId="{3FAEC8B8-9E56-4307-B1ED-A37CE1CA7CF8}" sibTransId="{B3929943-1CDF-4827-A01F-1B9311008289}"/>
    <dgm:cxn modelId="{7BC73EEC-C22C-4D45-8509-8537E4AE39AE}" srcId="{6B4E19B6-7ECB-4C5E-98AB-B7492A1E91F0}" destId="{FBC58059-8B40-475A-A8D4-DC88A62E6C37}" srcOrd="1" destOrd="0" parTransId="{B26BFA6F-31B3-4C4D-B57B-B55604B17A7B}" sibTransId="{2B0453B7-AB2F-417D-B146-2F61938FBDE6}"/>
    <dgm:cxn modelId="{E6361BF1-261E-40CC-9BA1-94622153CFBA}" type="presOf" srcId="{92860ACD-D4E1-4C60-9BBF-388EA3662C52}" destId="{08532488-4116-4E8D-A314-A3F1DB135D90}" srcOrd="0" destOrd="0" presId="urn:microsoft.com/office/officeart/2005/8/layout/list1"/>
    <dgm:cxn modelId="{155E71F2-D209-4732-BD3F-08DF6866974A}" srcId="{6B4E19B6-7ECB-4C5E-98AB-B7492A1E91F0}" destId="{820AB924-F7BA-4E90-83F0-85C7D12C7968}" srcOrd="3" destOrd="0" parTransId="{A02B6991-6DD1-4F8B-94AD-15219C727CB9}" sibTransId="{6FF033B2-9140-41EE-903F-C53568459101}"/>
    <dgm:cxn modelId="{EC8EC3F2-C1D3-4D46-96A8-93F9CB9A484C}" srcId="{820AB924-F7BA-4E90-83F0-85C7D12C7968}" destId="{92860ACD-D4E1-4C60-9BBF-388EA3662C52}" srcOrd="0" destOrd="0" parTransId="{EC8BB9F8-BDA7-4186-89E8-453C32090125}" sibTransId="{ADBFB171-7CA7-4BEA-9B16-0DD5FB0C4D64}"/>
    <dgm:cxn modelId="{22FD34F4-047B-42BD-8C61-CA20EE8830F9}" type="presOf" srcId="{6B4E19B6-7ECB-4C5E-98AB-B7492A1E91F0}" destId="{476F649B-3C44-4B22-B748-FA8E5AFED51C}" srcOrd="0" destOrd="0" presId="urn:microsoft.com/office/officeart/2005/8/layout/list1"/>
    <dgm:cxn modelId="{E01BF189-520F-4755-9998-7623B1C9A05A}" type="presParOf" srcId="{476F649B-3C44-4B22-B748-FA8E5AFED51C}" destId="{EFD8FFC0-E5E5-4DCF-960B-83FA5DD85D06}" srcOrd="0" destOrd="0" presId="urn:microsoft.com/office/officeart/2005/8/layout/list1"/>
    <dgm:cxn modelId="{DF309253-1FA6-4182-BFC0-9500891E0EC1}" type="presParOf" srcId="{EFD8FFC0-E5E5-4DCF-960B-83FA5DD85D06}" destId="{37A1EFB8-8CF9-4462-AE05-F7808F7E8626}" srcOrd="0" destOrd="0" presId="urn:microsoft.com/office/officeart/2005/8/layout/list1"/>
    <dgm:cxn modelId="{44235F13-DAAE-4186-B437-C7215F382119}" type="presParOf" srcId="{EFD8FFC0-E5E5-4DCF-960B-83FA5DD85D06}" destId="{785340D5-4F94-4414-80FE-E8B9CFE93867}" srcOrd="1" destOrd="0" presId="urn:microsoft.com/office/officeart/2005/8/layout/list1"/>
    <dgm:cxn modelId="{A058E933-3C71-40A8-9E84-F17C40C9B15A}" type="presParOf" srcId="{476F649B-3C44-4B22-B748-FA8E5AFED51C}" destId="{0F1B0D67-386C-4489-8E5A-92F730D33BC9}" srcOrd="1" destOrd="0" presId="urn:microsoft.com/office/officeart/2005/8/layout/list1"/>
    <dgm:cxn modelId="{FDC88394-23BE-45F5-B8F0-B98CD12888B9}" type="presParOf" srcId="{476F649B-3C44-4B22-B748-FA8E5AFED51C}" destId="{C1870FB4-0747-471D-BE65-F934242FE752}" srcOrd="2" destOrd="0" presId="urn:microsoft.com/office/officeart/2005/8/layout/list1"/>
    <dgm:cxn modelId="{6CDBF815-8B59-4A4D-9E2E-C584D7CDCED0}" type="presParOf" srcId="{476F649B-3C44-4B22-B748-FA8E5AFED51C}" destId="{FDEA0DE1-4EFE-478D-B831-41B9421C116F}" srcOrd="3" destOrd="0" presId="urn:microsoft.com/office/officeart/2005/8/layout/list1"/>
    <dgm:cxn modelId="{ED896F0A-4E1C-4FEB-91C1-50921F646B6C}" type="presParOf" srcId="{476F649B-3C44-4B22-B748-FA8E5AFED51C}" destId="{6720E053-0C72-4557-BD92-8D0B883AFF67}" srcOrd="4" destOrd="0" presId="urn:microsoft.com/office/officeart/2005/8/layout/list1"/>
    <dgm:cxn modelId="{8FEA3F88-A70E-47A0-950F-814FA7471CF5}" type="presParOf" srcId="{6720E053-0C72-4557-BD92-8D0B883AFF67}" destId="{01477939-5777-41E3-B92A-881BC602AD6C}" srcOrd="0" destOrd="0" presId="urn:microsoft.com/office/officeart/2005/8/layout/list1"/>
    <dgm:cxn modelId="{83C40EB1-D052-431B-8593-42879FEA1C08}" type="presParOf" srcId="{6720E053-0C72-4557-BD92-8D0B883AFF67}" destId="{682B5767-2D12-4C26-987E-6411FC7CB5A8}" srcOrd="1" destOrd="0" presId="urn:microsoft.com/office/officeart/2005/8/layout/list1"/>
    <dgm:cxn modelId="{B4ECF51F-8692-4A14-BEC2-DF7D2C0C4911}" type="presParOf" srcId="{476F649B-3C44-4B22-B748-FA8E5AFED51C}" destId="{89A21455-77D8-48DF-B81C-BAF3CD0DED02}" srcOrd="5" destOrd="0" presId="urn:microsoft.com/office/officeart/2005/8/layout/list1"/>
    <dgm:cxn modelId="{D7AA644F-7ADB-4D22-8B13-44C6ADA3E85B}" type="presParOf" srcId="{476F649B-3C44-4B22-B748-FA8E5AFED51C}" destId="{39566ED9-C657-4C21-8A9B-A13409F7CFD1}" srcOrd="6" destOrd="0" presId="urn:microsoft.com/office/officeart/2005/8/layout/list1"/>
    <dgm:cxn modelId="{2F99659F-BB48-424D-A734-F039CE4A834B}" type="presParOf" srcId="{476F649B-3C44-4B22-B748-FA8E5AFED51C}" destId="{C17FA594-EF47-476D-8D6E-9FE4923341CF}" srcOrd="7" destOrd="0" presId="urn:microsoft.com/office/officeart/2005/8/layout/list1"/>
    <dgm:cxn modelId="{1164D456-8A7B-440A-9B80-DBEA0A15619D}" type="presParOf" srcId="{476F649B-3C44-4B22-B748-FA8E5AFED51C}" destId="{E3CDAFAF-1982-4033-9D6D-32632DDAFF09}" srcOrd="8" destOrd="0" presId="urn:microsoft.com/office/officeart/2005/8/layout/list1"/>
    <dgm:cxn modelId="{8AE8986A-DCAA-4F01-A7F0-D9971B7CD289}" type="presParOf" srcId="{E3CDAFAF-1982-4033-9D6D-32632DDAFF09}" destId="{49A1C78D-6F11-4508-A140-40D28A0E0304}" srcOrd="0" destOrd="0" presId="urn:microsoft.com/office/officeart/2005/8/layout/list1"/>
    <dgm:cxn modelId="{D74F224B-DA07-4DB4-8D1B-22B77091DD85}" type="presParOf" srcId="{E3CDAFAF-1982-4033-9D6D-32632DDAFF09}" destId="{6DBE87C4-F91C-45EE-B148-AF9DC526CC32}" srcOrd="1" destOrd="0" presId="urn:microsoft.com/office/officeart/2005/8/layout/list1"/>
    <dgm:cxn modelId="{52EA1D72-7EE0-45EC-B57F-817417FCE729}" type="presParOf" srcId="{476F649B-3C44-4B22-B748-FA8E5AFED51C}" destId="{65FB5280-43E5-4EBF-81BB-9CEA2C44B16F}" srcOrd="9" destOrd="0" presId="urn:microsoft.com/office/officeart/2005/8/layout/list1"/>
    <dgm:cxn modelId="{52E1539D-33DC-4E86-B373-946AB621B685}" type="presParOf" srcId="{476F649B-3C44-4B22-B748-FA8E5AFED51C}" destId="{CA074F31-6E7D-4399-8C48-41EC30B52804}" srcOrd="10" destOrd="0" presId="urn:microsoft.com/office/officeart/2005/8/layout/list1"/>
    <dgm:cxn modelId="{E933426C-5BA0-43A1-A5E2-FE4619EA3B34}" type="presParOf" srcId="{476F649B-3C44-4B22-B748-FA8E5AFED51C}" destId="{4F01BA18-5781-40B4-A30A-CA22E5DFCE70}" srcOrd="11" destOrd="0" presId="urn:microsoft.com/office/officeart/2005/8/layout/list1"/>
    <dgm:cxn modelId="{072BDE7E-963A-4226-A8F7-B1F6D38C0262}" type="presParOf" srcId="{476F649B-3C44-4B22-B748-FA8E5AFED51C}" destId="{C480E207-D678-4516-A715-C4EC6BEA66AE}" srcOrd="12" destOrd="0" presId="urn:microsoft.com/office/officeart/2005/8/layout/list1"/>
    <dgm:cxn modelId="{67FED806-B120-46EF-B787-221C222C0661}" type="presParOf" srcId="{C480E207-D678-4516-A715-C4EC6BEA66AE}" destId="{365BAB9B-DD20-4E43-A1A3-58D6C5D89569}" srcOrd="0" destOrd="0" presId="urn:microsoft.com/office/officeart/2005/8/layout/list1"/>
    <dgm:cxn modelId="{C9AAA361-45FB-4AF9-99D0-22C4182780BE}" type="presParOf" srcId="{C480E207-D678-4516-A715-C4EC6BEA66AE}" destId="{7B8C62A0-2368-40D0-9BC6-D87A9EE22331}" srcOrd="1" destOrd="0" presId="urn:microsoft.com/office/officeart/2005/8/layout/list1"/>
    <dgm:cxn modelId="{F1E7768C-48B3-426B-B0CB-D4A5DD109B23}" type="presParOf" srcId="{476F649B-3C44-4B22-B748-FA8E5AFED51C}" destId="{4E644BA8-47D8-453F-B2EF-F6A573BC43CF}" srcOrd="13" destOrd="0" presId="urn:microsoft.com/office/officeart/2005/8/layout/list1"/>
    <dgm:cxn modelId="{BE6490A3-0BCB-45FC-A32C-2955E08248F3}" type="presParOf" srcId="{476F649B-3C44-4B22-B748-FA8E5AFED51C}" destId="{08532488-4116-4E8D-A314-A3F1DB135D9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70FB4-0747-471D-BE65-F934242FE752}">
      <dsp:nvSpPr>
        <dsp:cNvPr id="0" name=""/>
        <dsp:cNvSpPr/>
      </dsp:nvSpPr>
      <dsp:spPr>
        <a:xfrm>
          <a:off x="0" y="320377"/>
          <a:ext cx="7770813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101" tIns="333248" rIns="60310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Effective on patients with EFGR mutations </a:t>
          </a:r>
        </a:p>
      </dsp:txBody>
      <dsp:txXfrm>
        <a:off x="0" y="320377"/>
        <a:ext cx="7770813" cy="667800"/>
      </dsp:txXfrm>
    </dsp:sp>
    <dsp:sp modelId="{785340D5-4F94-4414-80FE-E8B9CFE93867}">
      <dsp:nvSpPr>
        <dsp:cNvPr id="0" name=""/>
        <dsp:cNvSpPr/>
      </dsp:nvSpPr>
      <dsp:spPr>
        <a:xfrm>
          <a:off x="388540" y="84217"/>
          <a:ext cx="5439569" cy="47232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10000"/>
                <a:satMod val="150000"/>
                <a:lumMod val="120000"/>
              </a:schemeClr>
              <a:schemeClr val="accent1">
                <a:hueOff val="0"/>
                <a:satOff val="0"/>
                <a:lumOff val="0"/>
                <a:alphaOff val="0"/>
                <a:satMod val="350000"/>
                <a:lumMod val="150000"/>
              </a:schemeClr>
            </a:duotone>
          </a:blip>
          <a:tile tx="0" ty="0" sx="20000" sy="20000" flip="none" algn="ctr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603" tIns="0" rIns="205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Erlotinib</a:t>
          </a:r>
          <a:endParaRPr lang="en-US" sz="1600" b="1" kern="1200" dirty="0"/>
        </a:p>
      </dsp:txBody>
      <dsp:txXfrm>
        <a:off x="411597" y="107274"/>
        <a:ext cx="5393455" cy="426206"/>
      </dsp:txXfrm>
    </dsp:sp>
    <dsp:sp modelId="{39566ED9-C657-4C21-8A9B-A13409F7CFD1}">
      <dsp:nvSpPr>
        <dsp:cNvPr id="0" name=""/>
        <dsp:cNvSpPr/>
      </dsp:nvSpPr>
      <dsp:spPr>
        <a:xfrm>
          <a:off x="0" y="1310737"/>
          <a:ext cx="7770813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101" tIns="333248" rIns="60310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Effective on patients with increased expression of VEGFR2</a:t>
          </a:r>
        </a:p>
      </dsp:txBody>
      <dsp:txXfrm>
        <a:off x="0" y="1310737"/>
        <a:ext cx="7770813" cy="667800"/>
      </dsp:txXfrm>
    </dsp:sp>
    <dsp:sp modelId="{682B5767-2D12-4C26-987E-6411FC7CB5A8}">
      <dsp:nvSpPr>
        <dsp:cNvPr id="0" name=""/>
        <dsp:cNvSpPr/>
      </dsp:nvSpPr>
      <dsp:spPr>
        <a:xfrm>
          <a:off x="388540" y="1074577"/>
          <a:ext cx="5439569" cy="47232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10000"/>
                <a:satMod val="150000"/>
                <a:lumMod val="120000"/>
              </a:schemeClr>
              <a:schemeClr val="accent1">
                <a:hueOff val="0"/>
                <a:satOff val="0"/>
                <a:lumOff val="0"/>
                <a:alphaOff val="0"/>
                <a:satMod val="350000"/>
                <a:lumMod val="150000"/>
              </a:schemeClr>
            </a:duotone>
          </a:blip>
          <a:tile tx="0" ty="0" sx="20000" sy="20000" flip="none" algn="ctr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603" tIns="0" rIns="205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Vandetanib</a:t>
          </a:r>
          <a:endParaRPr lang="en-US" sz="1600" b="1" kern="1200" dirty="0"/>
        </a:p>
      </dsp:txBody>
      <dsp:txXfrm>
        <a:off x="411597" y="1097634"/>
        <a:ext cx="5393455" cy="426206"/>
      </dsp:txXfrm>
    </dsp:sp>
    <dsp:sp modelId="{CA074F31-6E7D-4399-8C48-41EC30B52804}">
      <dsp:nvSpPr>
        <dsp:cNvPr id="0" name=""/>
        <dsp:cNvSpPr/>
      </dsp:nvSpPr>
      <dsp:spPr>
        <a:xfrm>
          <a:off x="0" y="2301097"/>
          <a:ext cx="7770813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101" tIns="333248" rIns="60310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Effective on patients who are positive for cyclin D1 or have EFGR copy number amplifications</a:t>
          </a:r>
        </a:p>
      </dsp:txBody>
      <dsp:txXfrm>
        <a:off x="0" y="2301097"/>
        <a:ext cx="7770813" cy="882000"/>
      </dsp:txXfrm>
    </dsp:sp>
    <dsp:sp modelId="{6DBE87C4-F91C-45EE-B148-AF9DC526CC32}">
      <dsp:nvSpPr>
        <dsp:cNvPr id="0" name=""/>
        <dsp:cNvSpPr/>
      </dsp:nvSpPr>
      <dsp:spPr>
        <a:xfrm>
          <a:off x="388540" y="2064937"/>
          <a:ext cx="5439569" cy="47232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10000"/>
                <a:satMod val="150000"/>
                <a:lumMod val="120000"/>
              </a:schemeClr>
              <a:schemeClr val="accent1">
                <a:hueOff val="0"/>
                <a:satOff val="0"/>
                <a:lumOff val="0"/>
                <a:alphaOff val="0"/>
                <a:satMod val="350000"/>
                <a:lumMod val="150000"/>
              </a:schemeClr>
            </a:duotone>
          </a:blip>
          <a:tile tx="0" ty="0" sx="20000" sy="20000" flip="none" algn="ctr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603" tIns="0" rIns="205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Erlotinib</a:t>
          </a:r>
          <a:r>
            <a:rPr lang="en-US" sz="1600" b="1" kern="1200" dirty="0"/>
            <a:t> plus </a:t>
          </a:r>
          <a:r>
            <a:rPr lang="en-US" sz="1600" b="1" kern="1200" dirty="0" err="1"/>
            <a:t>bexarotene</a:t>
          </a:r>
          <a:endParaRPr lang="en-US" sz="1600" b="1" kern="1200" dirty="0"/>
        </a:p>
      </dsp:txBody>
      <dsp:txXfrm>
        <a:off x="411597" y="2087994"/>
        <a:ext cx="5393455" cy="426206"/>
      </dsp:txXfrm>
    </dsp:sp>
    <dsp:sp modelId="{08532488-4116-4E8D-A314-A3F1DB135D90}">
      <dsp:nvSpPr>
        <dsp:cNvPr id="0" name=""/>
        <dsp:cNvSpPr/>
      </dsp:nvSpPr>
      <dsp:spPr>
        <a:xfrm>
          <a:off x="0" y="3505657"/>
          <a:ext cx="7770813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101" tIns="333248" rIns="60310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Effective on patients with KRAS mutations</a:t>
          </a:r>
        </a:p>
      </dsp:txBody>
      <dsp:txXfrm>
        <a:off x="0" y="3505657"/>
        <a:ext cx="7770813" cy="667800"/>
      </dsp:txXfrm>
    </dsp:sp>
    <dsp:sp modelId="{7B8C62A0-2368-40D0-9BC6-D87A9EE22331}">
      <dsp:nvSpPr>
        <dsp:cNvPr id="0" name=""/>
        <dsp:cNvSpPr/>
      </dsp:nvSpPr>
      <dsp:spPr>
        <a:xfrm>
          <a:off x="388540" y="3269497"/>
          <a:ext cx="5439569" cy="47232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10000"/>
                <a:satMod val="150000"/>
                <a:lumMod val="120000"/>
              </a:schemeClr>
              <a:schemeClr val="accent1">
                <a:hueOff val="0"/>
                <a:satOff val="0"/>
                <a:lumOff val="0"/>
                <a:alphaOff val="0"/>
                <a:satMod val="350000"/>
                <a:lumMod val="150000"/>
              </a:schemeClr>
            </a:duotone>
          </a:blip>
          <a:tile tx="0" ty="0" sx="20000" sy="20000" flip="none" algn="ctr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603" tIns="0" rIns="205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Sorafenib</a:t>
          </a:r>
          <a:endParaRPr lang="en-US" sz="1600" b="1" kern="1200" dirty="0"/>
        </a:p>
      </dsp:txBody>
      <dsp:txXfrm>
        <a:off x="411597" y="3292554"/>
        <a:ext cx="5393455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70FB4-0747-471D-BE65-F934242FE752}">
      <dsp:nvSpPr>
        <dsp:cNvPr id="0" name=""/>
        <dsp:cNvSpPr/>
      </dsp:nvSpPr>
      <dsp:spPr>
        <a:xfrm>
          <a:off x="0" y="320377"/>
          <a:ext cx="7770813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101" tIns="333248" rIns="60310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Effective on patients with EFGR mutations </a:t>
          </a:r>
        </a:p>
      </dsp:txBody>
      <dsp:txXfrm>
        <a:off x="0" y="320377"/>
        <a:ext cx="7770813" cy="667800"/>
      </dsp:txXfrm>
    </dsp:sp>
    <dsp:sp modelId="{785340D5-4F94-4414-80FE-E8B9CFE93867}">
      <dsp:nvSpPr>
        <dsp:cNvPr id="0" name=""/>
        <dsp:cNvSpPr/>
      </dsp:nvSpPr>
      <dsp:spPr>
        <a:xfrm>
          <a:off x="388540" y="84217"/>
          <a:ext cx="5439569" cy="47232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10000"/>
                <a:satMod val="150000"/>
                <a:lumMod val="120000"/>
              </a:schemeClr>
              <a:schemeClr val="accent1">
                <a:hueOff val="0"/>
                <a:satOff val="0"/>
                <a:lumOff val="0"/>
                <a:alphaOff val="0"/>
                <a:satMod val="350000"/>
                <a:lumMod val="150000"/>
              </a:schemeClr>
            </a:duotone>
          </a:blip>
          <a:tile tx="0" ty="0" sx="20000" sy="20000" flip="none" algn="ctr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603" tIns="0" rIns="205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Erlotinib</a:t>
          </a:r>
          <a:endParaRPr lang="en-US" sz="1600" b="1" kern="1200" dirty="0"/>
        </a:p>
      </dsp:txBody>
      <dsp:txXfrm>
        <a:off x="411597" y="107274"/>
        <a:ext cx="5393455" cy="426206"/>
      </dsp:txXfrm>
    </dsp:sp>
    <dsp:sp modelId="{39566ED9-C657-4C21-8A9B-A13409F7CFD1}">
      <dsp:nvSpPr>
        <dsp:cNvPr id="0" name=""/>
        <dsp:cNvSpPr/>
      </dsp:nvSpPr>
      <dsp:spPr>
        <a:xfrm>
          <a:off x="0" y="1310737"/>
          <a:ext cx="7770813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101" tIns="333248" rIns="60310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Effective on patients with increased expression of VEGFR2</a:t>
          </a:r>
        </a:p>
      </dsp:txBody>
      <dsp:txXfrm>
        <a:off x="0" y="1310737"/>
        <a:ext cx="7770813" cy="667800"/>
      </dsp:txXfrm>
    </dsp:sp>
    <dsp:sp modelId="{682B5767-2D12-4C26-987E-6411FC7CB5A8}">
      <dsp:nvSpPr>
        <dsp:cNvPr id="0" name=""/>
        <dsp:cNvSpPr/>
      </dsp:nvSpPr>
      <dsp:spPr>
        <a:xfrm>
          <a:off x="388540" y="1074577"/>
          <a:ext cx="5439569" cy="47232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10000"/>
                <a:satMod val="150000"/>
                <a:lumMod val="120000"/>
              </a:schemeClr>
              <a:schemeClr val="accent1">
                <a:hueOff val="0"/>
                <a:satOff val="0"/>
                <a:lumOff val="0"/>
                <a:alphaOff val="0"/>
                <a:satMod val="350000"/>
                <a:lumMod val="150000"/>
              </a:schemeClr>
            </a:duotone>
          </a:blip>
          <a:tile tx="0" ty="0" sx="20000" sy="20000" flip="none" algn="ctr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603" tIns="0" rIns="205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Vandetanib</a:t>
          </a:r>
          <a:endParaRPr lang="en-US" sz="1600" b="1" kern="1200" dirty="0"/>
        </a:p>
      </dsp:txBody>
      <dsp:txXfrm>
        <a:off x="411597" y="1097634"/>
        <a:ext cx="5393455" cy="426206"/>
      </dsp:txXfrm>
    </dsp:sp>
    <dsp:sp modelId="{CA074F31-6E7D-4399-8C48-41EC30B52804}">
      <dsp:nvSpPr>
        <dsp:cNvPr id="0" name=""/>
        <dsp:cNvSpPr/>
      </dsp:nvSpPr>
      <dsp:spPr>
        <a:xfrm>
          <a:off x="0" y="2301097"/>
          <a:ext cx="7770813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101" tIns="333248" rIns="60310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Effective on patients who are positive for cyclin D1 or have EFGR copy number amplifications</a:t>
          </a:r>
        </a:p>
      </dsp:txBody>
      <dsp:txXfrm>
        <a:off x="0" y="2301097"/>
        <a:ext cx="7770813" cy="882000"/>
      </dsp:txXfrm>
    </dsp:sp>
    <dsp:sp modelId="{6DBE87C4-F91C-45EE-B148-AF9DC526CC32}">
      <dsp:nvSpPr>
        <dsp:cNvPr id="0" name=""/>
        <dsp:cNvSpPr/>
      </dsp:nvSpPr>
      <dsp:spPr>
        <a:xfrm>
          <a:off x="388540" y="2064937"/>
          <a:ext cx="5439569" cy="47232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10000"/>
                <a:satMod val="150000"/>
                <a:lumMod val="120000"/>
              </a:schemeClr>
              <a:schemeClr val="accent1">
                <a:hueOff val="0"/>
                <a:satOff val="0"/>
                <a:lumOff val="0"/>
                <a:alphaOff val="0"/>
                <a:satMod val="350000"/>
                <a:lumMod val="150000"/>
              </a:schemeClr>
            </a:duotone>
          </a:blip>
          <a:tile tx="0" ty="0" sx="20000" sy="20000" flip="none" algn="ctr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603" tIns="0" rIns="205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Erlotinib</a:t>
          </a:r>
          <a:r>
            <a:rPr lang="en-US" sz="1600" b="1" kern="1200" dirty="0"/>
            <a:t> plus </a:t>
          </a:r>
          <a:r>
            <a:rPr lang="en-US" sz="1600" b="1" kern="1200" dirty="0" err="1"/>
            <a:t>bexarotene</a:t>
          </a:r>
          <a:endParaRPr lang="en-US" sz="1600" b="1" kern="1200" dirty="0"/>
        </a:p>
      </dsp:txBody>
      <dsp:txXfrm>
        <a:off x="411597" y="2087994"/>
        <a:ext cx="5393455" cy="426206"/>
      </dsp:txXfrm>
    </dsp:sp>
    <dsp:sp modelId="{08532488-4116-4E8D-A314-A3F1DB135D90}">
      <dsp:nvSpPr>
        <dsp:cNvPr id="0" name=""/>
        <dsp:cNvSpPr/>
      </dsp:nvSpPr>
      <dsp:spPr>
        <a:xfrm>
          <a:off x="0" y="3505657"/>
          <a:ext cx="7770813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101" tIns="333248" rIns="60310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Effective on patients with KRAS mutations</a:t>
          </a:r>
        </a:p>
      </dsp:txBody>
      <dsp:txXfrm>
        <a:off x="0" y="3505657"/>
        <a:ext cx="7770813" cy="667800"/>
      </dsp:txXfrm>
    </dsp:sp>
    <dsp:sp modelId="{7B8C62A0-2368-40D0-9BC6-D87A9EE22331}">
      <dsp:nvSpPr>
        <dsp:cNvPr id="0" name=""/>
        <dsp:cNvSpPr/>
      </dsp:nvSpPr>
      <dsp:spPr>
        <a:xfrm>
          <a:off x="388540" y="3269497"/>
          <a:ext cx="5439569" cy="47232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10000"/>
                <a:satMod val="150000"/>
                <a:lumMod val="120000"/>
              </a:schemeClr>
              <a:schemeClr val="accent1">
                <a:hueOff val="0"/>
                <a:satOff val="0"/>
                <a:lumOff val="0"/>
                <a:alphaOff val="0"/>
                <a:satMod val="350000"/>
                <a:lumMod val="150000"/>
              </a:schemeClr>
            </a:duotone>
          </a:blip>
          <a:tile tx="0" ty="0" sx="20000" sy="20000" flip="none" algn="ctr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603" tIns="0" rIns="20560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Sorafenib</a:t>
          </a:r>
          <a:endParaRPr lang="en-US" sz="1600" b="1" kern="1200" dirty="0"/>
        </a:p>
      </dsp:txBody>
      <dsp:txXfrm>
        <a:off x="411597" y="3292554"/>
        <a:ext cx="539345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575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575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248C2-57CF-4826-A6F2-6E3DBB114F91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9063" y="1139825"/>
            <a:ext cx="4103687" cy="3078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389090"/>
            <a:ext cx="5505450" cy="35910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62596"/>
            <a:ext cx="2982119" cy="4575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662596"/>
            <a:ext cx="2982119" cy="4575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A8B60-7F01-419E-890E-A224FB48A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3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A8B60-7F01-419E-890E-A224FB48A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9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A8B60-7F01-419E-890E-A224FB48A0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91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</a:t>
            </a:r>
            <a:r>
              <a:rPr lang="en-US" baseline="0" dirty="0"/>
              <a:t> II trial, biomarkers selected from Phase I and domain knowledge</a:t>
            </a:r>
          </a:p>
          <a:p>
            <a:r>
              <a:rPr lang="en-US" baseline="0" dirty="0"/>
              <a:t>Personalized + only a FEW biomarkers matter </a:t>
            </a:r>
            <a:r>
              <a:rPr lang="en-US" baseline="0" dirty="0">
                <a:sym typeface="Wingdings" panose="05000000000000000000" pitchFamily="2" charset="2"/>
              </a:rPr>
              <a:t> make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A8B60-7F01-419E-890E-A224FB48A0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8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A4030-A835-4A14-B59A-B0D40D87CC7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0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regret?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A8B60-7F01-419E-890E-A224FB48A0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8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</a:t>
            </a:r>
            <a:r>
              <a:rPr lang="en-US" baseline="0" dirty="0"/>
              <a:t> II trial, biomarkers selected from Phase I and domain knowledge</a:t>
            </a:r>
          </a:p>
          <a:p>
            <a:r>
              <a:rPr lang="en-US" baseline="0" dirty="0"/>
              <a:t>Personalized + only a FEW biomarkers matter </a:t>
            </a:r>
            <a:r>
              <a:rPr lang="en-US" baseline="0" dirty="0">
                <a:sym typeface="Wingdings" panose="05000000000000000000" pitchFamily="2" charset="2"/>
              </a:rPr>
              <a:t> make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A8B60-7F01-419E-890E-A224FB48A0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7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A8B60-7F01-419E-890E-A224FB48A01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85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4C4AC-E2A1-4D57-B872-3C5C78F57B2F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D4C77-0CE5-4543-9DCA-CF8B0DEB4DEB}" type="datetime1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9610-0EE7-465C-A028-C8571F519B8F}" type="datetime1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C72D-F6FC-4900-8209-97F1BFF205F4}" type="datetime1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483E4-CF02-4E52-AEC4-70484B517F98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1FE55-5E9A-48CD-AF16-E41A92434C10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7EDB-2C32-40B1-B374-DFD72D8F5C7A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3DE2-EB59-432E-A987-5BFE03C5A047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AD59F-37A6-4906-993E-86DD695A076F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1FB42-D9E2-4463-B22A-F550415FCC00}" type="datetime1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C980-F2D8-4CF4-9A74-69709AE8D2D5}" type="datetime1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3162E-FDC0-4374-B526-392CDDC25903}" type="datetime1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AC538-5AB5-4F40-8696-FDEFEEF7D921}" type="datetime1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0C00-C924-48E9-9A97-BE7B5B8B369E}" type="datetime1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8921CC3-AF52-4CD0-8B49-E73E01EDF6B7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9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141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3" Type="http://schemas.openxmlformats.org/officeDocument/2006/relationships/image" Target="../media/image35.png"/><Relationship Id="rId7" Type="http://schemas.openxmlformats.org/officeDocument/2006/relationships/image" Target="../media/image29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5" Type="http://schemas.openxmlformats.org/officeDocument/2006/relationships/image" Target="../media/image36.png"/><Relationship Id="rId10" Type="http://schemas.openxmlformats.org/officeDocument/2006/relationships/image" Target="../media/image47.png"/><Relationship Id="rId4" Type="http://schemas.openxmlformats.org/officeDocument/2006/relationships/image" Target="../media/image260.png"/><Relationship Id="rId9" Type="http://schemas.openxmlformats.org/officeDocument/2006/relationships/image" Target="../media/image3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250.png"/><Relationship Id="rId7" Type="http://schemas.openxmlformats.org/officeDocument/2006/relationships/image" Target="../media/image4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10" Type="http://schemas.openxmlformats.org/officeDocument/2006/relationships/image" Target="../media/image482.png"/><Relationship Id="rId4" Type="http://schemas.openxmlformats.org/officeDocument/2006/relationships/image" Target="../media/image260.png"/><Relationship Id="rId9" Type="http://schemas.openxmlformats.org/officeDocument/2006/relationships/image" Target="../media/image4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10.png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10" Type="http://schemas.openxmlformats.org/officeDocument/2006/relationships/image" Target="../media/image463.png"/><Relationship Id="rId9" Type="http://schemas.openxmlformats.org/officeDocument/2006/relationships/image" Target="../media/image5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gif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Online Decision-Making Algorithms for Data-Driven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1517" y="4090164"/>
            <a:ext cx="7192363" cy="1613405"/>
          </a:xfrm>
        </p:spPr>
        <p:txBody>
          <a:bodyPr>
            <a:noAutofit/>
          </a:bodyPr>
          <a:lstStyle/>
          <a:p>
            <a:r>
              <a:rPr lang="en-US" sz="2200" b="1" dirty="0"/>
              <a:t>Hamsa Bastani</a:t>
            </a:r>
          </a:p>
          <a:p>
            <a:r>
              <a:rPr lang="en-US" dirty="0"/>
              <a:t>Wharton OID</a:t>
            </a:r>
          </a:p>
          <a:p>
            <a:endParaRPr lang="en-US" dirty="0"/>
          </a:p>
          <a:p>
            <a:r>
              <a:rPr lang="en-US" dirty="0"/>
              <a:t>Joint work with Mohsen </a:t>
            </a:r>
            <a:r>
              <a:rPr lang="en-US" dirty="0" err="1"/>
              <a:t>Bayati</a:t>
            </a:r>
            <a:r>
              <a:rPr lang="en-US" dirty="0"/>
              <a:t> and </a:t>
            </a:r>
            <a:r>
              <a:rPr lang="en-US" dirty="0" err="1"/>
              <a:t>Khashayar</a:t>
            </a:r>
            <a:r>
              <a:rPr lang="en-US" dirty="0"/>
              <a:t> </a:t>
            </a:r>
            <a:r>
              <a:rPr lang="en-US" dirty="0" err="1"/>
              <a:t>Khosravi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80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Bandits with Covariates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Individuals arrive sequentially with covariates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sz="1600" dirty="0"/>
              </a:p>
              <a:p>
                <a:pPr>
                  <a:spcAft>
                    <a:spcPts val="1800"/>
                  </a:spcAft>
                </a:pPr>
                <a:r>
                  <a:rPr lang="en-US" dirty="0"/>
                  <a:t>Decision (arm) rewards are a (linear) function of covariates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𝑟𝑒𝑤</m:t>
                      </m:r>
                      <m:r>
                        <a:rPr lang="en-US" b="0" i="1" smtClean="0">
                          <a:latin typeface="Cambria Math" charset="0"/>
                        </a:rPr>
                        <m:t>𝑎𝑟𝑑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Exploration-exploitation tradeoff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307575" y="2590040"/>
          <a:ext cx="6095997" cy="691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91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85" y="2689333"/>
            <a:ext cx="537670" cy="507202"/>
          </a:xfrm>
          <a:prstGeom prst="rect">
            <a:avLst/>
          </a:prstGeom>
        </p:spPr>
      </p:pic>
      <p:pic>
        <p:nvPicPr>
          <p:cNvPr id="8" name="Picture 2" descr="C:\Users\b-mohseb\Desktop\Work Files\my work\research\presentations\02022011 Stanford GSB job talk\figures\medications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675" y="2788603"/>
            <a:ext cx="501878" cy="37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b-mohseb\Desktop\Work Files\my work\research\presentations\02022011 Stanford GSB job talk\figures\doctor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94" y="2713325"/>
            <a:ext cx="483210" cy="48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b-mohseb\Desktop\Work Files\my work\research\presentations\02022011 Stanford GSB job talk\figures\credit report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66" y="2672688"/>
            <a:ext cx="549546" cy="5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b-mohseb\Desktop\Work Files\my work\research\presentations\02022011 Stanford GSB job talk\figures\thermometer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140" y="2760031"/>
            <a:ext cx="483280" cy="4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b-mohseb\Desktop\Work Files\my work\research\presentations\02022011 Stanford GSB job talk\figures\labs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13" y="2743739"/>
            <a:ext cx="568183" cy="42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415440" y="2915747"/>
            <a:ext cx="537670" cy="85924"/>
            <a:chOff x="6377035" y="5022072"/>
            <a:chExt cx="537670" cy="85924"/>
          </a:xfrm>
        </p:grpSpPr>
        <p:sp>
          <p:nvSpPr>
            <p:cNvPr id="14" name="Oval 13"/>
            <p:cNvSpPr/>
            <p:nvPr/>
          </p:nvSpPr>
          <p:spPr>
            <a:xfrm>
              <a:off x="6607465" y="5022072"/>
              <a:ext cx="100139" cy="85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814566" y="5022072"/>
              <a:ext cx="100139" cy="85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377035" y="5022072"/>
              <a:ext cx="100139" cy="85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2" descr="Image result for genomics data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81" y="2666850"/>
            <a:ext cx="647193" cy="5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6291222" y="4098839"/>
                <a:ext cx="1993923" cy="1127788"/>
              </a:xfrm>
              <a:prstGeom prst="roundRect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Want to learn unknown ar</a:t>
                </a:r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m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222" y="4098839"/>
                <a:ext cx="1993923" cy="1127788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53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Bandits with Covariates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Goal: minimize </a:t>
                </a:r>
                <a:r>
                  <a:rPr lang="en-US" i="1" dirty="0"/>
                  <a:t>cumulative regret</a:t>
                </a:r>
              </a:p>
              <a:p>
                <a:pPr lvl="1"/>
                <a:r>
                  <a:rPr lang="en-US" dirty="0"/>
                  <a:t>Reward compared to oracle that knows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Performance of existing algorithms scale </a:t>
                </a:r>
                <a:r>
                  <a:rPr lang="en-US" dirty="0" err="1"/>
                  <a:t>polynomially</a:t>
                </a:r>
                <a:r>
                  <a:rPr lang="en-US" dirty="0"/>
                  <a:t> in the number of covariates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No guarantees for initial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users</a:t>
                </a:r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very large!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146" r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0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BATTLE Trial (Phase II)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85799" y="1719898"/>
          <a:ext cx="7770813" cy="425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799" y="6389783"/>
            <a:ext cx="777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Kim et al., BATTLE Trial: Personalizing Therapy for Lung Cancer (2014).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88620" y="1719898"/>
            <a:ext cx="8286750" cy="4418012"/>
          </a:xfrm>
          <a:prstGeom prst="roundRect">
            <a:avLst/>
          </a:prstGeom>
          <a:solidFill>
            <a:schemeClr val="bg1">
              <a:alpha val="69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B99A7"/>
                </a:solidFill>
              </a:rPr>
              <a:t>Only 1-2 biomarkers are relevant to </a:t>
            </a:r>
          </a:p>
          <a:p>
            <a:pPr algn="ctr"/>
            <a:r>
              <a:rPr lang="en-US" b="1" dirty="0">
                <a:solidFill>
                  <a:srgbClr val="EB99A7"/>
                </a:solidFill>
              </a:rPr>
              <a:t>predicting any given treatment’s success.</a:t>
            </a:r>
          </a:p>
        </p:txBody>
      </p:sp>
    </p:spTree>
    <p:extLst>
      <p:ext uri="{BB962C8B-B14F-4D97-AF65-F5344CB8AC3E}">
        <p14:creationId xmlns:p14="http://schemas.microsoft.com/office/powerpoint/2010/main" val="27270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13</a:t>
            </a:fld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>
            <a:normAutofit fontScale="90000"/>
          </a:bodyPr>
          <a:lstStyle/>
          <a:p>
            <a:r>
              <a:rPr lang="en-US" dirty="0"/>
              <a:t>High-Dimensional Covariates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69141"/>
                <a:ext cx="7770813" cy="42570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Covariates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are </a:t>
                </a:r>
                <a:r>
                  <a:rPr lang="en-US" i="1" dirty="0"/>
                  <a:t>high-dimensional</a:t>
                </a:r>
              </a:p>
              <a:p>
                <a:endParaRPr lang="en-US" dirty="0"/>
              </a:p>
              <a:p>
                <a:endParaRPr lang="en-US" sz="1600" dirty="0"/>
              </a:p>
              <a:p>
                <a:pPr>
                  <a:spcAft>
                    <a:spcPts val="1800"/>
                  </a:spcAft>
                </a:pPr>
                <a:r>
                  <a:rPr lang="en-US" dirty="0"/>
                  <a:t>Unknown arm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assumed to be sparse</a:t>
                </a:r>
                <a:br>
                  <a:rPr lang="en-US" dirty="0"/>
                </a:br>
                <a:br>
                  <a:rPr lang="en-US" sz="11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69141"/>
                <a:ext cx="7770813" cy="4257022"/>
              </a:xfrm>
              <a:blipFill rotWithShape="0">
                <a:blip r:embed="rId2"/>
                <a:stretch>
                  <a:fillRect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307575" y="2590040"/>
          <a:ext cx="6095997" cy="691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91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85" y="2689333"/>
            <a:ext cx="537670" cy="507202"/>
          </a:xfrm>
          <a:prstGeom prst="rect">
            <a:avLst/>
          </a:prstGeom>
        </p:spPr>
      </p:pic>
      <p:pic>
        <p:nvPicPr>
          <p:cNvPr id="24" name="Picture 2" descr="C:\Users\b-mohseb\Desktop\Work Files\my work\research\presentations\02022011 Stanford GSB job talk\figures\medications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675" y="2788603"/>
            <a:ext cx="501878" cy="37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b-mohseb\Desktop\Work Files\my work\research\presentations\02022011 Stanford GSB job talk\figures\doctor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94" y="2713325"/>
            <a:ext cx="483210" cy="48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b-mohseb\Desktop\Work Files\my work\research\presentations\02022011 Stanford GSB job talk\figures\credit report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66" y="2672688"/>
            <a:ext cx="549546" cy="5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b-mohseb\Desktop\Work Files\my work\research\presentations\02022011 Stanford GSB job talk\figures\thermometer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140" y="2760031"/>
            <a:ext cx="483280" cy="4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b-mohseb\Desktop\Work Files\my work\research\presentations\02022011 Stanford GSB job talk\figures\labs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13" y="2743739"/>
            <a:ext cx="568183" cy="42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6415440" y="2915747"/>
            <a:ext cx="537670" cy="85924"/>
            <a:chOff x="6377035" y="5022072"/>
            <a:chExt cx="537670" cy="85924"/>
          </a:xfrm>
        </p:grpSpPr>
        <p:sp>
          <p:nvSpPr>
            <p:cNvPr id="30" name="Oval 29"/>
            <p:cNvSpPr/>
            <p:nvPr/>
          </p:nvSpPr>
          <p:spPr>
            <a:xfrm>
              <a:off x="6607465" y="5022072"/>
              <a:ext cx="100139" cy="85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814566" y="5022072"/>
              <a:ext cx="100139" cy="85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377035" y="5022072"/>
              <a:ext cx="100139" cy="85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2" descr="Image result for genomics data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881" y="2666850"/>
            <a:ext cx="647193" cy="5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4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5220" y="1717459"/>
            <a:ext cx="4688577" cy="470059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1143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30566" y="2247606"/>
            <a:ext cx="4577884" cy="38734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32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3"/>
              <p:cNvSpPr>
                <a:spLocks noGrp="1"/>
              </p:cNvSpPr>
              <p:nvPr>
                <p:ph idx="1"/>
              </p:nvPr>
            </p:nvSpPr>
            <p:spPr>
              <a:xfrm>
                <a:off x="4763797" y="1781003"/>
                <a:ext cx="4470703" cy="5025349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iid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Arm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yields reward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iid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subGaussian</m:t>
                    </m:r>
                  </m:oMath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Optimal arm: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Regret: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3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3797" y="1781003"/>
                <a:ext cx="4470703" cy="5025349"/>
              </a:xfrm>
              <a:blipFill rotWithShape="0">
                <a:blip r:embed="rId2"/>
                <a:stretch>
                  <a:fillRect t="-72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990546" y="5014097"/>
            <a:ext cx="2505195" cy="38917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0546" y="2740985"/>
                <a:ext cx="630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46" y="2740985"/>
                <a:ext cx="63017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28570" y="4403029"/>
                <a:ext cx="6384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70" y="4403029"/>
                <a:ext cx="6384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95797" y="5716966"/>
                <a:ext cx="25998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97" y="5716966"/>
                <a:ext cx="259988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990546" y="3178672"/>
            <a:ext cx="594035" cy="2224601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917" y="1883729"/>
                <a:ext cx="25998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" y="1883729"/>
                <a:ext cx="259988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2041927" y="3386319"/>
            <a:ext cx="214648" cy="21464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09987" y="2863099"/>
                <a:ext cx="6284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87" y="2863099"/>
                <a:ext cx="62844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6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/>
      <p:bldP spid="14" grpId="0" uiExpand="1"/>
      <p:bldP spid="15" grpId="0" uiExpand="1" animBg="1"/>
      <p:bldP spid="16" grpId="0" uiExpan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literature + state main result</a:t>
            </a:r>
          </a:p>
          <a:p>
            <a:r>
              <a:rPr lang="en-US" dirty="0"/>
              <a:t>Introduce LASSO Bandit algorithm</a:t>
            </a:r>
          </a:p>
          <a:p>
            <a:r>
              <a:rPr lang="en-US" dirty="0"/>
              <a:t>High-level technical intuition</a:t>
            </a:r>
          </a:p>
          <a:p>
            <a:r>
              <a:rPr lang="en-US" dirty="0"/>
              <a:t>Case study: Warfarin dosing</a:t>
            </a:r>
          </a:p>
          <a:p>
            <a:r>
              <a:rPr lang="en-US" dirty="0"/>
              <a:t>Extensions to address ethical concerns with experimentation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2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dirty="0"/>
              <a:t>Related Literature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0575" y="1869140"/>
            <a:ext cx="8433652" cy="46774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99A7"/>
                </a:solidFill>
              </a:rPr>
              <a:t>Decision-making with covariates</a:t>
            </a:r>
          </a:p>
          <a:p>
            <a:pPr lvl="1"/>
            <a:r>
              <a:rPr lang="en-US" sz="1900" dirty="0"/>
              <a:t>Ban-</a:t>
            </a:r>
            <a:r>
              <a:rPr lang="en-US" sz="1900" dirty="0" err="1"/>
              <a:t>Rudin</a:t>
            </a:r>
            <a:r>
              <a:rPr lang="en-US" sz="1900" dirty="0"/>
              <a:t> ‘14, Bertsimas-Kallus ‘14, Chen-Owen-</a:t>
            </a:r>
            <a:r>
              <a:rPr lang="en-US" sz="1900" dirty="0" err="1"/>
              <a:t>Pixton</a:t>
            </a:r>
            <a:r>
              <a:rPr lang="en-US" sz="1900" dirty="0"/>
              <a:t>-</a:t>
            </a:r>
            <a:r>
              <a:rPr lang="en-US" sz="1900" dirty="0" err="1"/>
              <a:t>Simchi</a:t>
            </a:r>
            <a:r>
              <a:rPr lang="en-US" sz="1900" dirty="0"/>
              <a:t>-Levi ‘15</a:t>
            </a:r>
            <a:endParaRPr lang="en-US" dirty="0"/>
          </a:p>
          <a:p>
            <a:r>
              <a:rPr lang="en-US" dirty="0">
                <a:solidFill>
                  <a:srgbClr val="EB99A7"/>
                </a:solidFill>
              </a:rPr>
              <a:t>Bandits with covariates</a:t>
            </a:r>
          </a:p>
          <a:p>
            <a:pPr lvl="1"/>
            <a:r>
              <a:rPr lang="en-US" sz="1900" dirty="0"/>
              <a:t>Also called contextual bandit or linear bandit with changing action space</a:t>
            </a:r>
          </a:p>
          <a:p>
            <a:pPr lvl="1"/>
            <a:r>
              <a:rPr lang="en-US" sz="1900" i="1" dirty="0">
                <a:solidFill>
                  <a:srgbClr val="EB99A7"/>
                </a:solidFill>
              </a:rPr>
              <a:t>Nonparametric payoffs</a:t>
            </a:r>
            <a:r>
              <a:rPr lang="en-US" sz="1900" dirty="0"/>
              <a:t>: </a:t>
            </a:r>
            <a:r>
              <a:rPr lang="en-US" sz="1900" dirty="0" err="1"/>
              <a:t>Rigollet-Zeevi</a:t>
            </a:r>
            <a:r>
              <a:rPr lang="en-US" sz="1900" dirty="0"/>
              <a:t> </a:t>
            </a:r>
            <a:r>
              <a:rPr lang="mr-IN" sz="1900" dirty="0"/>
              <a:t>’</a:t>
            </a:r>
            <a:r>
              <a:rPr lang="en-US" sz="1900" dirty="0"/>
              <a:t>10, </a:t>
            </a:r>
            <a:r>
              <a:rPr lang="en-US" sz="1900" dirty="0" err="1"/>
              <a:t>Perchet-Rigollet</a:t>
            </a:r>
            <a:r>
              <a:rPr lang="en-US" sz="1900" dirty="0"/>
              <a:t> </a:t>
            </a:r>
            <a:r>
              <a:rPr lang="mr-IN" sz="1900" dirty="0"/>
              <a:t>’</a:t>
            </a:r>
            <a:r>
              <a:rPr lang="en-US" sz="1900" dirty="0"/>
              <a:t>13, </a:t>
            </a:r>
            <a:r>
              <a:rPr lang="en-US" sz="1900" dirty="0" err="1"/>
              <a:t>Slivkins</a:t>
            </a:r>
            <a:r>
              <a:rPr lang="en-US" sz="1900" dirty="0"/>
              <a:t> ‘14</a:t>
            </a:r>
          </a:p>
          <a:p>
            <a:pPr lvl="1"/>
            <a:r>
              <a:rPr lang="en-US" sz="1900" i="1" dirty="0">
                <a:solidFill>
                  <a:srgbClr val="EB99A7"/>
                </a:solidFill>
              </a:rPr>
              <a:t>Linear payoffs</a:t>
            </a:r>
            <a:r>
              <a:rPr lang="en-US" sz="1900" dirty="0"/>
              <a:t>: Auer ‘03, Langford-Zhang ‘08, </a:t>
            </a:r>
            <a:r>
              <a:rPr lang="en-US" sz="1900" dirty="0" err="1"/>
              <a:t>Rusmevichientong-Tsitsiklis</a:t>
            </a:r>
            <a:r>
              <a:rPr lang="en-US" sz="1900" dirty="0"/>
              <a:t> ‘10, </a:t>
            </a:r>
            <a:r>
              <a:rPr lang="en-US" sz="1900" dirty="0" err="1"/>
              <a:t>Abbasi</a:t>
            </a:r>
            <a:r>
              <a:rPr lang="en-US" sz="1900" dirty="0"/>
              <a:t>-</a:t>
            </a:r>
            <a:r>
              <a:rPr lang="en-US" sz="1900" dirty="0" err="1"/>
              <a:t>Yadkori</a:t>
            </a:r>
            <a:r>
              <a:rPr lang="en-US" sz="1900" dirty="0"/>
              <a:t>-Pal-</a:t>
            </a:r>
            <a:r>
              <a:rPr lang="en-US" sz="1900" dirty="0" err="1"/>
              <a:t>Szepesvari</a:t>
            </a:r>
            <a:r>
              <a:rPr lang="en-US" sz="1900" dirty="0"/>
              <a:t> ‘11 &amp; ‘12, Deshpande-</a:t>
            </a:r>
            <a:r>
              <a:rPr lang="en-US" sz="1900" dirty="0" err="1"/>
              <a:t>Montanari</a:t>
            </a:r>
            <a:r>
              <a:rPr lang="en-US" sz="1900" dirty="0"/>
              <a:t> ‘12, </a:t>
            </a:r>
            <a:r>
              <a:rPr lang="en-US" sz="1900" dirty="0" err="1"/>
              <a:t>Goldenshluger-Zeevi</a:t>
            </a:r>
            <a:r>
              <a:rPr lang="en-US" sz="1900" dirty="0"/>
              <a:t> ‘13 Agrawal-Goyal ‘13, Russo-Van Roy ‘14</a:t>
            </a:r>
          </a:p>
          <a:p>
            <a:r>
              <a:rPr lang="en-US" sz="2100" dirty="0">
                <a:solidFill>
                  <a:srgbClr val="EB99A7"/>
                </a:solidFill>
              </a:rPr>
              <a:t>High-dimensional statistics</a:t>
            </a:r>
            <a:r>
              <a:rPr lang="en-US" sz="2100" dirty="0"/>
              <a:t>: </a:t>
            </a:r>
            <a:r>
              <a:rPr lang="en-US" sz="2100" dirty="0" err="1"/>
              <a:t>Candes</a:t>
            </a:r>
            <a:r>
              <a:rPr lang="en-US" sz="2100" dirty="0"/>
              <a:t>-Tao ‘07, Bickel-</a:t>
            </a:r>
            <a:r>
              <a:rPr lang="en-US" sz="2100" dirty="0" err="1"/>
              <a:t>Ritov</a:t>
            </a:r>
            <a:r>
              <a:rPr lang="en-US" sz="2100" dirty="0"/>
              <a:t>-</a:t>
            </a:r>
            <a:r>
              <a:rPr lang="en-US" sz="2100" dirty="0" err="1"/>
              <a:t>Tsyabakov</a:t>
            </a:r>
            <a:r>
              <a:rPr lang="en-US" sz="2100" dirty="0"/>
              <a:t> ‘09, </a:t>
            </a:r>
            <a:r>
              <a:rPr lang="en-US" sz="2100" dirty="0" err="1"/>
              <a:t>Negahban</a:t>
            </a:r>
            <a:r>
              <a:rPr lang="en-US" sz="2100" dirty="0"/>
              <a:t>-Yu-Wainwright-</a:t>
            </a:r>
            <a:r>
              <a:rPr lang="en-US" sz="2100" dirty="0" err="1"/>
              <a:t>Ravikumar</a:t>
            </a:r>
            <a:r>
              <a:rPr lang="en-US" sz="2100" dirty="0"/>
              <a:t> ‘09, </a:t>
            </a:r>
            <a:r>
              <a:rPr lang="en-US" sz="2100" dirty="0" err="1"/>
              <a:t>Buhlmann</a:t>
            </a:r>
            <a:r>
              <a:rPr lang="en-US" sz="2100" dirty="0"/>
              <a:t>-Van de Geer ‘11, </a:t>
            </a:r>
            <a:r>
              <a:rPr lang="en-US" sz="2100" dirty="0" err="1"/>
              <a:t>Belloni</a:t>
            </a:r>
            <a:r>
              <a:rPr lang="en-US" sz="2100" dirty="0"/>
              <a:t>-</a:t>
            </a:r>
            <a:r>
              <a:rPr lang="en-US" sz="2100" dirty="0" err="1"/>
              <a:t>Chernozhukov</a:t>
            </a:r>
            <a:r>
              <a:rPr lang="en-US" sz="2100" dirty="0"/>
              <a:t>-Hansen ‘13</a:t>
            </a:r>
          </a:p>
          <a:p>
            <a:endParaRPr lang="en-US" sz="21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05848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Literature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6705816"/>
                  </p:ext>
                </p:extLst>
              </p:nvPr>
            </p:nvGraphicFramePr>
            <p:xfrm>
              <a:off x="685798" y="2149030"/>
              <a:ext cx="7770813" cy="2312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317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816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EB99A7"/>
                              </a:solidFill>
                            </a:rPr>
                            <a:t>Adversarial Covariates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EB99A7"/>
                              </a:solidFill>
                            </a:rPr>
                            <a:t>I.I.D.</a:t>
                          </a:r>
                          <a:r>
                            <a:rPr lang="en-US" b="1" baseline="0" dirty="0">
                              <a:solidFill>
                                <a:srgbClr val="EB99A7"/>
                              </a:solidFill>
                            </a:rPr>
                            <a:t> Covariates</a:t>
                          </a:r>
                          <a:endParaRPr lang="en-US" b="1" dirty="0">
                            <a:solidFill>
                              <a:srgbClr val="EB99A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EB99A7"/>
                              </a:solidFill>
                            </a:rPr>
                            <a:t>Low Dimension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i="1" dirty="0"/>
                            <a:t>(Dani et al. 2008)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i="1" dirty="0"/>
                            <a:t>(</a:t>
                          </a:r>
                          <a:r>
                            <a:rPr lang="en-US" i="1" dirty="0" err="1"/>
                            <a:t>Goldenshluger-Zeevi</a:t>
                          </a:r>
                          <a:r>
                            <a:rPr lang="en-US" i="1" baseline="0" dirty="0"/>
                            <a:t> 2013</a:t>
                          </a:r>
                          <a:r>
                            <a:rPr lang="en-US" i="1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EB99A7"/>
                              </a:solidFill>
                            </a:rPr>
                            <a:t>High Dimension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i="1" dirty="0"/>
                            <a:t>(</a:t>
                          </a:r>
                          <a:r>
                            <a:rPr lang="en-US" i="1" dirty="0" err="1"/>
                            <a:t>Abbasi-Yadkori</a:t>
                          </a:r>
                          <a:r>
                            <a:rPr lang="en-US" i="1" dirty="0"/>
                            <a:t> et al. 2012)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i="1" dirty="0">
                            <a:solidFill>
                              <a:srgbClr val="FFC000"/>
                            </a:solidFill>
                          </a:endParaRPr>
                        </a:p>
                        <a:p>
                          <a:pPr algn="ctr"/>
                          <a:r>
                            <a:rPr lang="en-US" b="1" i="0" dirty="0">
                              <a:solidFill>
                                <a:schemeClr val="tx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06705816"/>
                  </p:ext>
                </p:extLst>
              </p:nvPr>
            </p:nvGraphicFramePr>
            <p:xfrm>
              <a:off x="685798" y="2149030"/>
              <a:ext cx="7770813" cy="2312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57400"/>
                    <a:gridCol w="2731770"/>
                    <a:gridCol w="298164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EB99A7"/>
                              </a:solidFill>
                            </a:rPr>
                            <a:t>Adversarial Covariates</a:t>
                          </a:r>
                          <a:endParaRPr lang="en-US" b="1" dirty="0">
                            <a:solidFill>
                              <a:srgbClr val="EB99A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EB99A7"/>
                              </a:solidFill>
                            </a:rPr>
                            <a:t>I.I.D.</a:t>
                          </a:r>
                          <a:r>
                            <a:rPr lang="en-US" b="1" baseline="0" dirty="0" smtClean="0">
                              <a:solidFill>
                                <a:srgbClr val="EB99A7"/>
                              </a:solidFill>
                            </a:rPr>
                            <a:t> Covariates</a:t>
                          </a:r>
                          <a:endParaRPr lang="en-US" b="1" dirty="0">
                            <a:solidFill>
                              <a:srgbClr val="EB99A7"/>
                            </a:solidFill>
                          </a:endParaRPr>
                        </a:p>
                      </a:txBody>
                      <a:tcPr/>
                    </a:tc>
                  </a:tr>
                  <a:tr h="966915"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solidFill>
                                <a:srgbClr val="EB99A7"/>
                              </a:solidFill>
                            </a:rPr>
                            <a:t>Low Dimension</a:t>
                          </a:r>
                          <a:endParaRPr lang="en-US" b="1" dirty="0">
                            <a:solidFill>
                              <a:srgbClr val="EB99A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5670" t="-41509" r="-109821" b="-110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0612" t="-41509" r="-408" b="-110692"/>
                          </a:stretch>
                        </a:blipFill>
                      </a:tcPr>
                    </a:tc>
                  </a:tr>
                  <a:tr h="974408"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solidFill>
                                <a:srgbClr val="EB99A7"/>
                              </a:solidFill>
                            </a:rPr>
                            <a:t>High Dimension</a:t>
                          </a:r>
                          <a:endParaRPr lang="en-US" b="1" dirty="0">
                            <a:solidFill>
                              <a:srgbClr val="EB99A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5670" t="-140625" r="-10982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i="1" dirty="0" smtClean="0">
                            <a:solidFill>
                              <a:srgbClr val="FFC000"/>
                            </a:solidFill>
                          </a:endParaRPr>
                        </a:p>
                        <a:p>
                          <a:pPr algn="ctr"/>
                          <a:r>
                            <a:rPr lang="en-US" b="1" i="0" dirty="0" smtClean="0">
                              <a:solidFill>
                                <a:schemeClr val="tx1"/>
                              </a:solidFill>
                            </a:rPr>
                            <a:t>?</a:t>
                          </a:r>
                          <a:endParaRPr lang="en-US" b="1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651758" y="5283430"/>
                <a:ext cx="3838893" cy="368303"/>
              </a:xfrm>
              <a:prstGeom prst="roundRect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covariates,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sparsity,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users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5283430"/>
                <a:ext cx="3838893" cy="368303"/>
              </a:xfrm>
              <a:prstGeom prst="roundRect">
                <a:avLst/>
              </a:prstGeom>
              <a:blipFill rotWithShape="0">
                <a:blip r:embed="rId3"/>
                <a:stretch>
                  <a:fillRect t="-7937" b="-22222"/>
                </a:stretch>
              </a:blip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92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Theorem (Bastani-</a:t>
                </a:r>
                <a:r>
                  <a:rPr lang="en-US" dirty="0" err="1"/>
                  <a:t>Bayati</a:t>
                </a:r>
                <a:r>
                  <a:rPr lang="en-US" dirty="0"/>
                  <a:t> ‘15):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 cumulative regret of the LASSO Bandit is bounded by: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𝑻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≤</m:t>
                      </m:r>
                      <m:r>
                        <a:rPr lang="en-US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𝐥𝐨𝐠</m:t>
                                      </m:r>
                                    </m:fName>
                                    <m:e>
                                      <m:r>
                                        <a:rPr lang="en-US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</m:func>
                                  <m: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b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𝐥𝐨𝐠</m:t>
                                      </m:r>
                                    </m:fName>
                                    <m:e>
                                      <m:r>
                                        <a:rPr lang="en-US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Poly-logarithmic dependence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unlike previous bounds</a:t>
                </a:r>
              </a:p>
              <a:p>
                <a:r>
                  <a:rPr lang="en-US" dirty="0"/>
                  <a:t>First theoretical guarantee for any LASSO-based bandit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84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4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77774245"/>
                  </p:ext>
                </p:extLst>
              </p:nvPr>
            </p:nvGraphicFramePr>
            <p:xfrm>
              <a:off x="685798" y="2149030"/>
              <a:ext cx="7770813" cy="2312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317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816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b="1" kern="1200" dirty="0">
                              <a:solidFill>
                                <a:srgbClr val="EB99A7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Adversarial Covariates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b="1" kern="1200" dirty="0">
                              <a:solidFill>
                                <a:srgbClr val="EB99A7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I.I.D. Covariates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EB99A7"/>
                              </a:solidFill>
                            </a:rPr>
                            <a:t>Low Dimension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i="1" dirty="0"/>
                            <a:t>(Dani et al. 2008)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b="1" i="0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</m:func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b="1" i="0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C000"/>
                            </a:solidFill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  <a:p>
                          <a:pPr algn="ctr"/>
                          <a:r>
                            <a:rPr lang="en-US" i="1" dirty="0">
                              <a:solidFill>
                                <a:srgbClr val="FFC000"/>
                              </a:solidFill>
                            </a:rPr>
                            <a:t>(Bastani-</a:t>
                          </a:r>
                          <a:r>
                            <a:rPr lang="en-US" i="1" dirty="0" err="1">
                              <a:solidFill>
                                <a:srgbClr val="FFC000"/>
                              </a:solidFill>
                            </a:rPr>
                            <a:t>Bayati</a:t>
                          </a:r>
                          <a:r>
                            <a:rPr lang="en-US" i="1" baseline="0" dirty="0">
                              <a:solidFill>
                                <a:srgbClr val="FFC000"/>
                              </a:solidFill>
                            </a:rPr>
                            <a:t> 2015</a:t>
                          </a:r>
                          <a:r>
                            <a:rPr lang="en-US" i="1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1" kern="1200" dirty="0">
                              <a:solidFill>
                                <a:srgbClr val="EB99A7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High Dimension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pPr algn="ctr"/>
                          <a:endParaRPr lang="en-US" dirty="0"/>
                        </a:p>
                        <a:p>
                          <a:pPr algn="ctr"/>
                          <a:r>
                            <a:rPr lang="en-US" i="1" dirty="0"/>
                            <a:t>(</a:t>
                          </a:r>
                          <a:r>
                            <a:rPr lang="en-US" i="1" dirty="0" err="1"/>
                            <a:t>Abbasi-Yadkori</a:t>
                          </a:r>
                          <a:r>
                            <a:rPr lang="en-US" i="1" dirty="0"/>
                            <a:t> et al. 2012)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1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b="1" i="0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𝐥𝐨𝐠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1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𝑻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b="1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b="1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US" b="1" i="0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𝐥𝐨𝐠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1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𝒅</m:t>
                                                </m:r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C000"/>
                            </a:solidFill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  <a:p>
                          <a:pPr algn="ctr"/>
                          <a:r>
                            <a:rPr lang="en-US" i="1" dirty="0">
                              <a:solidFill>
                                <a:srgbClr val="FFC000"/>
                              </a:solidFill>
                            </a:rPr>
                            <a:t>(Bastani-</a:t>
                          </a:r>
                          <a:r>
                            <a:rPr lang="en-US" i="1" dirty="0" err="1">
                              <a:solidFill>
                                <a:srgbClr val="FFC000"/>
                              </a:solidFill>
                            </a:rPr>
                            <a:t>Bayati</a:t>
                          </a:r>
                          <a:r>
                            <a:rPr lang="en-US" i="1" dirty="0">
                              <a:solidFill>
                                <a:srgbClr val="FFC000"/>
                              </a:solidFill>
                            </a:rPr>
                            <a:t> 2015)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77774245"/>
                  </p:ext>
                </p:extLst>
              </p:nvPr>
            </p:nvGraphicFramePr>
            <p:xfrm>
              <a:off x="685798" y="2149030"/>
              <a:ext cx="7770813" cy="231216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57400"/>
                    <a:gridCol w="2731770"/>
                    <a:gridCol w="298164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b="1" kern="1200" dirty="0" smtClean="0">
                              <a:solidFill>
                                <a:srgbClr val="EB99A7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Adversarial Covariates</a:t>
                          </a:r>
                          <a:endParaRPr lang="en-US" sz="1800" b="1" kern="1200" dirty="0">
                            <a:solidFill>
                              <a:srgbClr val="EB99A7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800" b="1" kern="1200" dirty="0" smtClean="0">
                              <a:solidFill>
                                <a:srgbClr val="EB99A7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I.I.D. Covariates</a:t>
                          </a:r>
                          <a:endParaRPr lang="en-US" sz="1800" b="1" kern="1200" dirty="0">
                            <a:solidFill>
                              <a:srgbClr val="EB99A7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966915"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solidFill>
                                <a:srgbClr val="EB99A7"/>
                              </a:solidFill>
                            </a:rPr>
                            <a:t>Low Dimension</a:t>
                          </a:r>
                          <a:endParaRPr lang="en-US" b="1" dirty="0">
                            <a:solidFill>
                              <a:srgbClr val="EB99A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5670" t="-41509" r="-109821" b="-110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0612" t="-41509" r="-408" b="-110692"/>
                          </a:stretch>
                        </a:blipFill>
                      </a:tcPr>
                    </a:tc>
                  </a:tr>
                  <a:tr h="974408">
                    <a:tc>
                      <a:txBody>
                        <a:bodyPr/>
                        <a:lstStyle/>
                        <a:p>
                          <a:r>
                            <a:rPr lang="en-US" sz="1800" b="1" kern="1200" dirty="0" smtClean="0">
                              <a:solidFill>
                                <a:srgbClr val="EB99A7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High Dimension</a:t>
                          </a:r>
                          <a:endParaRPr lang="en-US" sz="1800" b="1" kern="1200" dirty="0">
                            <a:solidFill>
                              <a:srgbClr val="EB99A7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75670" t="-140625" r="-109821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0612" t="-140625" r="-408" b="-1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651758" y="5283430"/>
                <a:ext cx="3838893" cy="368303"/>
              </a:xfrm>
              <a:prstGeom prst="roundRect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covariates,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sparsity,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users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58" y="5283430"/>
                <a:ext cx="3838893" cy="368303"/>
              </a:xfrm>
              <a:prstGeom prst="roundRect">
                <a:avLst/>
              </a:prstGeom>
              <a:blipFill rotWithShape="0">
                <a:blip r:embed="rId3"/>
                <a:stretch>
                  <a:fillRect t="-7937" b="-22222"/>
                </a:stretch>
              </a:blip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319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1" y="1657206"/>
            <a:ext cx="2286000" cy="1895475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63" y="1868744"/>
            <a:ext cx="1024792" cy="1127780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63" y="3148924"/>
            <a:ext cx="1024792" cy="112778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9" y="4429104"/>
            <a:ext cx="1024792" cy="1127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10272" y="5583158"/>
                <a:ext cx="6338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72" y="5583158"/>
                <a:ext cx="63384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476010" y="1799678"/>
            <a:ext cx="34601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Possible Interventions:</a:t>
            </a:r>
          </a:p>
          <a:p>
            <a:endParaRPr lang="en-US" i="1" dirty="0"/>
          </a:p>
          <a:p>
            <a:r>
              <a:rPr lang="en-US" b="1" dirty="0">
                <a:solidFill>
                  <a:srgbClr val="EB99A7"/>
                </a:solidFill>
              </a:rPr>
              <a:t>Treatment plan</a:t>
            </a:r>
            <a:r>
              <a:rPr lang="en-US" dirty="0"/>
              <a:t>: choice of medication</a:t>
            </a:r>
            <a:r>
              <a:rPr lang="en-US" baseline="30000" dirty="0"/>
              <a:t>1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EB99A7"/>
                </a:solidFill>
              </a:rPr>
              <a:t>Length of Stay</a:t>
            </a:r>
            <a:r>
              <a:rPr lang="en-US" dirty="0"/>
              <a:t>: additional day under observation</a:t>
            </a:r>
            <a:r>
              <a:rPr lang="en-US" baseline="30000" dirty="0"/>
              <a:t>2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EB99A7"/>
                </a:solidFill>
              </a:rPr>
              <a:t>Discharge Location</a:t>
            </a:r>
            <a:r>
              <a:rPr lang="en-US" dirty="0"/>
              <a:t>: skilled nursing facility, home care</a:t>
            </a:r>
            <a:r>
              <a:rPr lang="en-US" baseline="30000" dirty="0"/>
              <a:t>3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EB99A7"/>
                </a:solidFill>
              </a:rPr>
              <a:t>Quality of Life</a:t>
            </a:r>
            <a:r>
              <a:rPr lang="en-US" dirty="0"/>
              <a:t>: joint replacement for osteoarthritis</a:t>
            </a:r>
            <a:r>
              <a:rPr lang="en-US" baseline="30000" dirty="0"/>
              <a:t>4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7587" y="5946825"/>
            <a:ext cx="7999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Kim et al. </a:t>
            </a:r>
            <a:r>
              <a:rPr lang="en-US" sz="1200" i="1" dirty="0"/>
              <a:t>BATTLE Trial: Personalizing Therapy for Lung Cancer</a:t>
            </a:r>
            <a:r>
              <a:rPr lang="en-US" sz="1200" dirty="0"/>
              <a:t> (2014)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 </a:t>
            </a:r>
            <a:r>
              <a:rPr lang="en-US" sz="1200" dirty="0" err="1"/>
              <a:t>Bartel</a:t>
            </a:r>
            <a:r>
              <a:rPr lang="en-US" sz="1200" dirty="0"/>
              <a:t> et al, </a:t>
            </a:r>
            <a:r>
              <a:rPr lang="en-US" sz="1200" i="1" dirty="0"/>
              <a:t>Should Hospitals Keep Their Patients Longer? The Role of Inpatient Care in Reducing Post-Discharge Mortality</a:t>
            </a:r>
            <a:r>
              <a:rPr lang="en-US" sz="1200" dirty="0"/>
              <a:t> (2014)</a:t>
            </a:r>
          </a:p>
          <a:p>
            <a:r>
              <a:rPr lang="en-US" sz="1200" baseline="30000" dirty="0"/>
              <a:t>3 </a:t>
            </a:r>
            <a:r>
              <a:rPr lang="en-US" sz="1200" dirty="0"/>
              <a:t>Chen et al, </a:t>
            </a:r>
            <a:r>
              <a:rPr lang="en-US" sz="1200" i="1" dirty="0"/>
              <a:t>Skilled Nursing Facility Referral and Hospital Readmission Rates after Heart Failure or Myocardial Infarction</a:t>
            </a:r>
            <a:r>
              <a:rPr lang="en-US" sz="1200" dirty="0"/>
              <a:t> (2012)</a:t>
            </a:r>
          </a:p>
          <a:p>
            <a:r>
              <a:rPr lang="en-US" sz="1200" baseline="30000" dirty="0"/>
              <a:t>4</a:t>
            </a:r>
            <a:r>
              <a:rPr lang="en-US" sz="1200" dirty="0"/>
              <a:t> Kleinberg et al., </a:t>
            </a:r>
            <a:r>
              <a:rPr lang="en-US" sz="1200" i="1" dirty="0"/>
              <a:t>Prediction Policy Problems</a:t>
            </a:r>
            <a:r>
              <a:rPr lang="en-US" sz="1200" dirty="0"/>
              <a:t> (2015)</a:t>
            </a:r>
          </a:p>
        </p:txBody>
      </p:sp>
    </p:spTree>
    <p:extLst>
      <p:ext uri="{BB962C8B-B14F-4D97-AF65-F5344CB8AC3E}">
        <p14:creationId xmlns:p14="http://schemas.microsoft.com/office/powerpoint/2010/main" val="21024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89844"/>
            <a:ext cx="7770813" cy="1743075"/>
          </a:xfrm>
        </p:spPr>
        <p:txBody>
          <a:bodyPr/>
          <a:lstStyle/>
          <a:p>
            <a:r>
              <a:rPr lang="en-US" dirty="0"/>
              <a:t>Algorithm + </a:t>
            </a:r>
            <a:br>
              <a:rPr lang="en-US" dirty="0"/>
            </a:br>
            <a:r>
              <a:rPr lang="en-US" dirty="0"/>
              <a:t>Technical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61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solidFill>
                              <a:srgbClr val="EB99A7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If rows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iid</a:t>
                </a:r>
                <a:r>
                  <a:rPr lang="en-US" dirty="0"/>
                  <a:t>, we have an </a:t>
                </a:r>
                <a:r>
                  <a:rPr lang="en-US" dirty="0">
                    <a:solidFill>
                      <a:srgbClr val="EB99A7"/>
                    </a:solidFill>
                  </a:rPr>
                  <a:t>oracle inequality</a:t>
                </a:r>
                <a:r>
                  <a:rPr lang="en-US" dirty="0"/>
                  <a:t> (</a:t>
                </a:r>
                <a:r>
                  <a:rPr lang="en-US" i="1" dirty="0" err="1"/>
                  <a:t>Candes</a:t>
                </a:r>
                <a:r>
                  <a:rPr lang="en-US" i="1" dirty="0"/>
                  <a:t>-Tao ‘07, Bickel et al ‘09, </a:t>
                </a:r>
                <a:r>
                  <a:rPr lang="en-US" i="1" dirty="0" err="1"/>
                  <a:t>Buhlmann</a:t>
                </a:r>
                <a:r>
                  <a:rPr lang="en-US" i="1" dirty="0"/>
                  <a:t>-van de Geer </a:t>
                </a:r>
                <a:r>
                  <a:rPr lang="mr-IN" i="1" dirty="0"/>
                  <a:t>’</a:t>
                </a:r>
                <a:r>
                  <a:rPr lang="en-US" i="1" dirty="0"/>
                  <a:t>11</a:t>
                </a:r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EB99A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EB99A7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EB99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EB99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solidFill>
                                            <a:srgbClr val="EB99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EB99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i="1">
                                          <a:solidFill>
                                            <a:srgbClr val="EB99A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rgbClr val="EB99A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EB99A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EB99A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EB99A7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rgbClr val="EB99A7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EB99A7"/>
                          </a:solidFill>
                          <a:latin typeface="Cambria Math" charset="0"/>
                        </a:rPr>
                        <m:t> ≤ 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EB99A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EB99A7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EB99A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EB99A7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EB99A7"/>
                                  </a:solidFill>
                                  <a:latin typeface="Cambria Math" panose="02040503050406030204" pitchFamily="18" charset="0"/>
                                </a:rPr>
                                <m:t>𝐶𝑛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EB99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EB99A7"/>
                                      </a:solidFill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EB99A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EB99A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EB99A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EB99A7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EB99A7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when the compatibility condition holds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03" r="-1962" b="-3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21</a:t>
            </a:fld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4830346" y="2397407"/>
            <a:ext cx="169106" cy="1345435"/>
          </a:xfrm>
          <a:prstGeom prst="rightBrace">
            <a:avLst>
              <a:gd name="adj1" fmla="val 49911"/>
              <a:gd name="adj2" fmla="val 50000"/>
            </a:avLst>
          </a:prstGeom>
          <a:ln>
            <a:solidFill>
              <a:srgbClr val="EB99A7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144910" y="2744554"/>
            <a:ext cx="169108" cy="651143"/>
          </a:xfrm>
          <a:prstGeom prst="rightBrace">
            <a:avLst>
              <a:gd name="adj1" fmla="val 49911"/>
              <a:gd name="adj2" fmla="val 50000"/>
            </a:avLst>
          </a:prstGeom>
          <a:ln>
            <a:solidFill>
              <a:srgbClr val="EB99A7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60544" y="3239974"/>
            <a:ext cx="110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rgbClr val="EB99A7"/>
                </a:solidFill>
              </a:rPr>
              <a:t>OLS objective</a:t>
            </a:r>
            <a:endParaRPr lang="en-US" i="1" dirty="0">
              <a:solidFill>
                <a:srgbClr val="EB99A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5109" y="3239973"/>
            <a:ext cx="11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EB99A7"/>
                </a:solidFill>
              </a:rPr>
              <a:t>Shrinkage</a:t>
            </a:r>
          </a:p>
        </p:txBody>
      </p:sp>
    </p:spTree>
    <p:extLst>
      <p:ext uri="{BB962C8B-B14F-4D97-AF65-F5344CB8AC3E}">
        <p14:creationId xmlns:p14="http://schemas.microsoft.com/office/powerpoint/2010/main" val="25293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75220" y="1717459"/>
            <a:ext cx="4688577" cy="470059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1143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30566" y="2247606"/>
            <a:ext cx="4577884" cy="38734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729198" y="1770809"/>
                <a:ext cx="4531089" cy="436562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EB99A7"/>
                    </a:solidFill>
                  </a:rPr>
                  <a:t>Forced-sample</a:t>
                </a:r>
                <a:r>
                  <a:rPr lang="en-US" dirty="0"/>
                  <a:t> each arm at fixed times</a:t>
                </a:r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forced samples using LASSO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dirty="0"/>
                  <a:t>Play </a:t>
                </a:r>
                <a:r>
                  <a:rPr lang="en-US" dirty="0">
                    <a:solidFill>
                      <a:srgbClr val="EB99A7"/>
                    </a:solidFill>
                  </a:rPr>
                  <a:t>myopically</a:t>
                </a:r>
                <a:r>
                  <a:rPr lang="en-US" dirty="0"/>
                  <a:t>:</a:t>
                </a:r>
              </a:p>
              <a:p>
                <a:pPr marL="0" indent="0"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>
                  <a:spcAft>
                    <a:spcPts val="1800"/>
                  </a:spcAft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729198" y="1770809"/>
                <a:ext cx="4531089" cy="4365625"/>
              </a:xfrm>
              <a:blipFill rotWithShape="0">
                <a:blip r:embed="rId2"/>
                <a:stretch>
                  <a:fillRect t="-837" r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66584" y="2663566"/>
                <a:ext cx="630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84" y="2663566"/>
                <a:ext cx="63017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28570" y="4384312"/>
                <a:ext cx="6384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70" y="4384312"/>
                <a:ext cx="6384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95797" y="5723172"/>
                <a:ext cx="25998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97" y="5723172"/>
                <a:ext cx="259988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9510" y="1924728"/>
                <a:ext cx="25998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0" y="1924728"/>
                <a:ext cx="259988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2041927" y="3367602"/>
            <a:ext cx="214648" cy="21464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909987" y="2844382"/>
                <a:ext cx="6284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87" y="2844382"/>
                <a:ext cx="62844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 flipV="1">
            <a:off x="439591" y="2775766"/>
            <a:ext cx="550955" cy="2597520"/>
          </a:xfrm>
          <a:prstGeom prst="straightConnector1">
            <a:avLst/>
          </a:prstGeom>
          <a:ln w="63500">
            <a:solidFill>
              <a:srgbClr val="0070C0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61327" y="3865418"/>
            <a:ext cx="1989064" cy="1539286"/>
          </a:xfrm>
          <a:prstGeom prst="straightConnector1">
            <a:avLst/>
          </a:prstGeom>
          <a:ln w="63500">
            <a:solidFill>
              <a:srgbClr val="C00000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9421" y="2722553"/>
                <a:ext cx="630173" cy="546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21" y="2722553"/>
                <a:ext cx="630173" cy="54656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903844" y="3592138"/>
                <a:ext cx="638444" cy="546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844" y="3592138"/>
                <a:ext cx="638444" cy="54656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V="1">
            <a:off x="990546" y="5014097"/>
            <a:ext cx="2505195" cy="38917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90546" y="3178672"/>
            <a:ext cx="594035" cy="2224601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/>
              <p:cNvSpPr/>
              <p:nvPr/>
            </p:nvSpPr>
            <p:spPr>
              <a:xfrm>
                <a:off x="5584894" y="5208685"/>
                <a:ext cx="2854295" cy="629592"/>
              </a:xfrm>
              <a:prstGeom prst="roundRect">
                <a:avLst/>
              </a:pr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-greedy with tuned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Rounded 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894" y="5208685"/>
                <a:ext cx="2854295" cy="629592"/>
              </a:xfrm>
              <a:prstGeom prst="round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9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  <p:bldP spid="21" grpId="0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Naïve algorithm incurs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sym typeface="Wingdings" panose="05000000000000000000" pitchFamily="2" charset="2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/>
                  <a:t> regret</a:t>
                </a:r>
              </a:p>
              <a:p>
                <a:r>
                  <a:rPr lang="en-US" dirty="0"/>
                  <a:t>LASSO not converging fast enough </a:t>
                </a:r>
                <a:r>
                  <a:rPr lang="en-US" dirty="0">
                    <a:sym typeface="Wingdings" panose="05000000000000000000" pitchFamily="2" charset="2"/>
                  </a:rPr>
                  <a:t> require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forced samples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Wasting information from myopic samples  non-</a:t>
                </a:r>
                <a:r>
                  <a:rPr lang="en-US" dirty="0" err="1">
                    <a:sym typeface="Wingdings" panose="05000000000000000000" pitchFamily="2" charset="2"/>
                  </a:rPr>
                  <a:t>iid</a:t>
                </a:r>
                <a:r>
                  <a:rPr lang="en-US" dirty="0">
                    <a:sym typeface="Wingdings" panose="05000000000000000000" pitchFamily="2" charset="2"/>
                  </a:rPr>
                  <a:t> data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6017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91837" y="3726179"/>
            <a:ext cx="4554064" cy="4039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Myopic Samples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6511" y="3726180"/>
            <a:ext cx="1995329" cy="3771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Forced Samples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2148442" y="3278220"/>
            <a:ext cx="291465" cy="1995329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5416469" y="1992186"/>
            <a:ext cx="304799" cy="4554063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39819" y="4491989"/>
                <a:ext cx="1108710" cy="42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19" y="4491989"/>
                <a:ext cx="1108710" cy="4223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14513" y="4513437"/>
                <a:ext cx="11087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513" y="4513437"/>
                <a:ext cx="110871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9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Bandit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08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</a:t>
            </a:r>
            <a:r>
              <a:rPr lang="en-US" i="1" dirty="0"/>
              <a:t>two</a:t>
            </a:r>
            <a:r>
              <a:rPr lang="en-US" dirty="0"/>
              <a:t> estimators for each arm</a:t>
            </a:r>
          </a:p>
          <a:p>
            <a:pPr lvl="1"/>
            <a:r>
              <a:rPr lang="en-US" dirty="0"/>
              <a:t>Forced-sample estimator (FSE) using only forced samples</a:t>
            </a:r>
          </a:p>
          <a:p>
            <a:pPr lvl="1"/>
            <a:r>
              <a:rPr lang="en-US" dirty="0"/>
              <a:t>All-sample estimator (ASE) using all samples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FSE: few </a:t>
            </a:r>
            <a:r>
              <a:rPr lang="en-US" dirty="0" err="1"/>
              <a:t>iid</a:t>
            </a:r>
            <a:r>
              <a:rPr lang="en-US" dirty="0"/>
              <a:t> samples</a:t>
            </a:r>
          </a:p>
          <a:p>
            <a:r>
              <a:rPr lang="en-US" dirty="0"/>
              <a:t>ASE: many non-</a:t>
            </a:r>
            <a:r>
              <a:rPr lang="en-US" dirty="0" err="1"/>
              <a:t>iid</a:t>
            </a:r>
            <a:r>
              <a:rPr lang="en-US" dirty="0"/>
              <a:t>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91837" y="3486149"/>
            <a:ext cx="4554064" cy="4039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Myopic Samples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6511" y="3486150"/>
            <a:ext cx="1995329" cy="3771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Forced Samples</a:t>
            </a:r>
          </a:p>
        </p:txBody>
      </p:sp>
      <p:sp>
        <p:nvSpPr>
          <p:cNvPr id="7" name="Right Brace 6"/>
          <p:cNvSpPr/>
          <p:nvPr/>
        </p:nvSpPr>
        <p:spPr>
          <a:xfrm rot="5400000">
            <a:off x="2148442" y="3038190"/>
            <a:ext cx="291465" cy="1995329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5416469" y="1752156"/>
            <a:ext cx="304799" cy="4554063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39819" y="4251959"/>
                <a:ext cx="11087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19" y="4251959"/>
                <a:ext cx="110871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14513" y="4273407"/>
                <a:ext cx="11087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513" y="4273407"/>
                <a:ext cx="110871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5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8084127" cy="4553124"/>
          </a:xfrm>
        </p:spPr>
        <p:txBody>
          <a:bodyPr>
            <a:normAutofit/>
          </a:bodyPr>
          <a:lstStyle/>
          <a:p>
            <a:r>
              <a:rPr lang="en-US" sz="2000" dirty="0"/>
              <a:t>Use FSE to choose a subset of arms that are “indistinguishable” from the estimated optimal arm by a fixed margin</a:t>
            </a:r>
            <a:endParaRPr lang="en-US" sz="1600" dirty="0"/>
          </a:p>
          <a:p>
            <a:pPr>
              <a:spcAft>
                <a:spcPts val="1800"/>
              </a:spcAft>
            </a:pPr>
            <a:r>
              <a:rPr lang="en-US" sz="2000" dirty="0"/>
              <a:t>Use ASE to choose among these arms</a:t>
            </a:r>
          </a:p>
          <a:p>
            <a:pPr>
              <a:spcAft>
                <a:spcPts val="1800"/>
              </a:spcAft>
            </a:pP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04410" y="4163578"/>
            <a:ext cx="4468091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33803" y="4018109"/>
            <a:ext cx="311728" cy="2909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4341473" y="4018108"/>
            <a:ext cx="311728" cy="2909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5488732" y="4018107"/>
            <a:ext cx="311728" cy="2909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204409" y="4825133"/>
            <a:ext cx="4468091" cy="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296247" y="4679664"/>
            <a:ext cx="311728" cy="2909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3742729" y="4679659"/>
            <a:ext cx="311728" cy="2909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5164085" y="4679660"/>
            <a:ext cx="311728" cy="29094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9222" y="3978913"/>
            <a:ext cx="8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FSE: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5766" y="4640467"/>
            <a:ext cx="8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01894" y="3967658"/>
                <a:ext cx="810491" cy="39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𝐹𝑆𝐸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894" y="3967658"/>
                <a:ext cx="810491" cy="391839"/>
              </a:xfrm>
              <a:prstGeom prst="rect">
                <a:avLst/>
              </a:prstGeom>
              <a:blipFill rotWithShape="0">
                <a:blip r:embed="rId3"/>
                <a:stretch>
                  <a:fillRect t="-6250" r="-902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881111" y="4617960"/>
                <a:ext cx="810491" cy="39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𝐴𝑆𝐸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1" y="4617960"/>
                <a:ext cx="810491" cy="391839"/>
              </a:xfrm>
              <a:prstGeom prst="rect">
                <a:avLst/>
              </a:prstGeom>
              <a:blipFill rotWithShape="0">
                <a:blip r:embed="rId4"/>
                <a:stretch>
                  <a:fillRect t="-6250" r="-977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/>
          <p:cNvSpPr/>
          <p:nvPr/>
        </p:nvSpPr>
        <p:spPr>
          <a:xfrm rot="16200000">
            <a:off x="4461986" y="2695607"/>
            <a:ext cx="242458" cy="2122763"/>
          </a:xfrm>
          <a:prstGeom prst="rightBrac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176008" y="3258404"/>
                <a:ext cx="8104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08" y="3258404"/>
                <a:ext cx="810491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&quot;No&quot; Symbol 20"/>
          <p:cNvSpPr/>
          <p:nvPr/>
        </p:nvSpPr>
        <p:spPr>
          <a:xfrm>
            <a:off x="5034199" y="4545164"/>
            <a:ext cx="571500" cy="561109"/>
          </a:xfrm>
          <a:prstGeom prst="noSmoking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21833" y="3968521"/>
            <a:ext cx="2395477" cy="390975"/>
          </a:xfrm>
          <a:prstGeom prst="rect">
            <a:avLst/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endCxn id="13" idx="4"/>
          </p:cNvCxnSpPr>
          <p:nvPr/>
        </p:nvCxnSpPr>
        <p:spPr>
          <a:xfrm flipV="1">
            <a:off x="3898593" y="4970604"/>
            <a:ext cx="0" cy="279969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26735" y="5250573"/>
            <a:ext cx="1556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Choose arm 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94855" y="5793526"/>
            <a:ext cx="8375072" cy="641092"/>
          </a:xfrm>
          <a:prstGeom prst="round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Main idea</a:t>
            </a:r>
            <a:r>
              <a:rPr lang="en-US" sz="2000" dirty="0"/>
              <a:t>: pre-processing with FSE guarantees convergence of ASE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74001" y="3464901"/>
            <a:ext cx="231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reward</a:t>
            </a:r>
          </a:p>
        </p:txBody>
      </p:sp>
      <p:sp>
        <p:nvSpPr>
          <p:cNvPr id="25" name="&quot;No&quot; Symbol 24"/>
          <p:cNvSpPr/>
          <p:nvPr/>
        </p:nvSpPr>
        <p:spPr>
          <a:xfrm>
            <a:off x="2303917" y="3886462"/>
            <a:ext cx="571500" cy="561109"/>
          </a:xfrm>
          <a:prstGeom prst="noSmoking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9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 animBg="1"/>
      <p:bldP spid="28" grpId="0"/>
      <p:bldP spid="29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5220" y="1717459"/>
            <a:ext cx="4688577" cy="470059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1143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Triangle 25"/>
          <p:cNvSpPr/>
          <p:nvPr/>
        </p:nvSpPr>
        <p:spPr>
          <a:xfrm rot="16200000">
            <a:off x="1182618" y="2854372"/>
            <a:ext cx="3196396" cy="3834451"/>
          </a:xfrm>
          <a:prstGeom prst="rtTriangle">
            <a:avLst/>
          </a:prstGeom>
          <a:solidFill>
            <a:srgbClr val="C00000">
              <a:alpha val="40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/>
          <p:cNvSpPr/>
          <p:nvPr/>
        </p:nvSpPr>
        <p:spPr>
          <a:xfrm rot="5400000">
            <a:off x="431199" y="1423714"/>
            <a:ext cx="3456483" cy="4119589"/>
          </a:xfrm>
          <a:prstGeom prst="rtTriangle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ASE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729199" y="1770809"/>
                <a:ext cx="4414802" cy="469731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Goal: u</a:t>
                </a:r>
                <a:r>
                  <a:rPr lang="en-US" b="0" i="0" dirty="0">
                    <a:latin typeface="+mj-lt"/>
                  </a:rPr>
                  <a:t>se myopic samples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 event that FSE estimates are correct within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true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from shaded region, FSE selects a single (correct) arm</a:t>
                </a:r>
              </a:p>
              <a:p>
                <a:pPr lvl="1"/>
                <a:r>
                  <a:rPr lang="en-US" dirty="0"/>
                  <a:t>Decision is independent of other myopic observations</a:t>
                </a:r>
              </a:p>
              <a:p>
                <a:pPr lvl="1"/>
                <a:r>
                  <a:rPr lang="en-US" dirty="0" err="1"/>
                  <a:t>iid</a:t>
                </a:r>
                <a:r>
                  <a:rPr lang="en-US" dirty="0"/>
                  <a:t> (myopic) sample for arm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Unknown</a:t>
                </a:r>
                <a:r>
                  <a:rPr lang="en-US" dirty="0"/>
                  <a:t> subset of myopic samples are </a:t>
                </a:r>
                <a:r>
                  <a:rPr lang="en-US" dirty="0" err="1"/>
                  <a:t>iid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spcAft>
                    <a:spcPts val="18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8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729199" y="1770809"/>
                <a:ext cx="4414802" cy="4697311"/>
              </a:xfrm>
              <a:blipFill rotWithShape="0">
                <a:blip r:embed="rId2"/>
                <a:stretch>
                  <a:fillRect t="-778" r="-3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0546" y="2722268"/>
                <a:ext cx="630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46" y="2722268"/>
                <a:ext cx="63017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28570" y="4384312"/>
                <a:ext cx="6384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70" y="4384312"/>
                <a:ext cx="6384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91864" y="5844617"/>
                <a:ext cx="3534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64" y="5844617"/>
                <a:ext cx="353419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130566" y="2247606"/>
            <a:ext cx="4577884" cy="38734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-111123" y="1785941"/>
                <a:ext cx="35281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123" y="1785941"/>
                <a:ext cx="3528143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2652361" y="3046350"/>
            <a:ext cx="465061" cy="53351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112734" y="3573927"/>
            <a:ext cx="465061" cy="53351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867200" y="2996837"/>
                <a:ext cx="319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200" y="2996837"/>
                <a:ext cx="31922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12244" y="3507220"/>
                <a:ext cx="319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244" y="3507220"/>
                <a:ext cx="31922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V="1">
            <a:off x="990546" y="5014097"/>
            <a:ext cx="2505195" cy="38917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90546" y="3178672"/>
            <a:ext cx="594035" cy="2224601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18" grpId="0" build="p"/>
      <p:bldP spid="11" grpId="0"/>
      <p:bldP spid="17" grpId="0"/>
      <p:bldP spid="25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dirty="0"/>
                  <a:t>Modified LASSO oracle inequality that holds even if only an unknown fraction of the data is </a:t>
                </a:r>
                <a:r>
                  <a:rPr lang="en-US" dirty="0" err="1"/>
                  <a:t>i.i.d</a:t>
                </a:r>
                <a:r>
                  <a:rPr lang="en-US" dirty="0"/>
                  <a:t>.</a:t>
                </a:r>
              </a:p>
              <a:p>
                <a:pPr lvl="1">
                  <a:lnSpc>
                    <a:spcPct val="114000"/>
                  </a:lnSpc>
                </a:pPr>
                <a:r>
                  <a:rPr lang="en-US" dirty="0"/>
                  <a:t>Prove a variant of the matrix </a:t>
                </a:r>
                <a:r>
                  <a:rPr lang="en-US" dirty="0" err="1"/>
                  <a:t>Chernoff</a:t>
                </a:r>
                <a:r>
                  <a:rPr lang="en-US" dirty="0"/>
                  <a:t> inequality for LASSO with adapted observations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dirty="0"/>
                  <a:t>Guarantees convergence of ASE under a </a:t>
                </a:r>
                <a:r>
                  <a:rPr lang="en-US" i="1" dirty="0"/>
                  <a:t>regularization path</a:t>
                </a:r>
              </a:p>
              <a:p>
                <a:pPr lvl="1">
                  <a:lnSpc>
                    <a:spcPct val="114000"/>
                  </a:lnSpc>
                </a:pPr>
                <a:r>
                  <a:rPr lang="en-US" dirty="0"/>
                  <a:t>FSE: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𝐹𝑆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(1)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ASE:  </a:t>
                </a:r>
                <a:r>
                  <a:rPr lang="en-US" sz="1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𝐴𝑆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𝑂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𝑡</m:t>
                                    </m:r>
                                  </m:e>
                                </m:func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𝑑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4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573" r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394855" y="5793526"/>
            <a:ext cx="8375072" cy="641092"/>
          </a:xfrm>
          <a:prstGeom prst="round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Main result</a:t>
            </a:r>
            <a:r>
              <a:rPr lang="en-US" sz="2000" dirty="0"/>
              <a:t>: sum up expected regret from using FSE and ASE</a:t>
            </a:r>
          </a:p>
        </p:txBody>
      </p:sp>
    </p:spTree>
    <p:extLst>
      <p:ext uri="{BB962C8B-B14F-4D97-AF65-F5344CB8AC3E}">
        <p14:creationId xmlns:p14="http://schemas.microsoft.com/office/powerpoint/2010/main" val="303535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1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Personalized Decision-Making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1" y="1657206"/>
            <a:ext cx="2286000" cy="1895475"/>
          </a:xfr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63" y="1868744"/>
            <a:ext cx="1024792" cy="1127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10272" y="5709284"/>
                <a:ext cx="6338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72" y="5709284"/>
                <a:ext cx="63384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42" y="2173139"/>
            <a:ext cx="3439413" cy="5189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999" y="3453318"/>
            <a:ext cx="3439413" cy="518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999" y="4754367"/>
            <a:ext cx="3439413" cy="51899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288951" y="5762521"/>
            <a:ext cx="3740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B99A7"/>
                </a:solidFill>
              </a:rPr>
              <a:t>pre-existing conditions, concomitant medications, genetic data,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9998" y="2906856"/>
            <a:ext cx="3439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Treatment efficacy depends on patient characteristics</a:t>
            </a:r>
          </a:p>
          <a:p>
            <a:endParaRPr lang="en-US" sz="2000" dirty="0"/>
          </a:p>
          <a:p>
            <a:r>
              <a:rPr lang="en-US" sz="2000" dirty="0"/>
              <a:t>Need to </a:t>
            </a:r>
            <a:r>
              <a:rPr lang="en-US" sz="2000" b="1" dirty="0">
                <a:solidFill>
                  <a:srgbClr val="EB99A7"/>
                </a:solidFill>
              </a:rPr>
              <a:t>personalize</a:t>
            </a:r>
            <a:r>
              <a:rPr lang="en-US" sz="2000" dirty="0"/>
              <a:t> decisions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3243" y="3085159"/>
            <a:ext cx="805429" cy="12553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4099" y="4371073"/>
            <a:ext cx="1343719" cy="141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9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Bandit Feedback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B99A7"/>
                </a:solidFill>
              </a:rPr>
              <a:t>Observational data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Patient covariates</a:t>
            </a:r>
          </a:p>
          <a:p>
            <a:pPr lvl="1"/>
            <a:r>
              <a:rPr lang="en-US" dirty="0"/>
              <a:t>Outcome of assigned treatment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evaluate bandit policy without </a:t>
            </a:r>
            <a:r>
              <a:rPr lang="en-US" dirty="0">
                <a:solidFill>
                  <a:srgbClr val="EB99A7"/>
                </a:solidFill>
              </a:rPr>
              <a:t>counterfactuals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05994379"/>
                  </p:ext>
                </p:extLst>
              </p:nvPr>
            </p:nvGraphicFramePr>
            <p:xfrm>
              <a:off x="1383031" y="3238183"/>
              <a:ext cx="618595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19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619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619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Patient Covariates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Treatment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Treatment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Fail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Success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Fail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Fail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05994379"/>
                  </p:ext>
                </p:extLst>
              </p:nvPr>
            </p:nvGraphicFramePr>
            <p:xfrm>
              <a:off x="1383031" y="3238183"/>
              <a:ext cx="618595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1984"/>
                    <a:gridCol w="2061984"/>
                    <a:gridCol w="206198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Patient Covariates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Treatment 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Treatment 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95" t="-108197" r="-20088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Fail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95" t="-208197" r="-20088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Success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95" t="-308197" r="-20088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Fail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95" t="-408197" r="-20088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Fail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95" t="-508197" r="-20088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592" t="-508197" r="-10147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508197" r="-1180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02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571500" y="1411940"/>
            <a:ext cx="7770813" cy="4944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Blood thinner (30 million prescriptions/</a:t>
            </a:r>
            <a:r>
              <a:rPr lang="en-US" dirty="0" err="1"/>
              <a:t>yr</a:t>
            </a:r>
            <a:r>
              <a:rPr lang="en-US" dirty="0"/>
              <a:t> in US)</a:t>
            </a:r>
          </a:p>
          <a:p>
            <a:r>
              <a:rPr lang="en-US" dirty="0"/>
              <a:t>Initial dose can be one of three groups:</a:t>
            </a:r>
          </a:p>
          <a:p>
            <a:pPr marL="349250" lvl="1" indent="0">
              <a:buNone/>
            </a:pPr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dirty="0"/>
              <a:t>start too low </a:t>
            </a:r>
            <a:r>
              <a:rPr lang="en-US" dirty="0">
                <a:sym typeface="Wingdings" panose="05000000000000000000" pitchFamily="2" charset="2"/>
              </a:rPr>
              <a:t> stroke;   start too high  internal bleeding</a:t>
            </a:r>
          </a:p>
          <a:p>
            <a:r>
              <a:rPr lang="en-US" dirty="0">
                <a:sym typeface="Wingdings" panose="05000000000000000000" pitchFamily="2" charset="2"/>
              </a:rPr>
              <a:t>Accounts for nearly 43,000 ED visits in the US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Warfarin Dosing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90" y="2543139"/>
            <a:ext cx="2151373" cy="2367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31</a:t>
            </a:fld>
            <a:endParaRPr lang="en-US"/>
          </a:p>
        </p:txBody>
      </p:sp>
      <p:sp>
        <p:nvSpPr>
          <p:cNvPr id="8" name="Right Arrow 7"/>
          <p:cNvSpPr/>
          <p:nvPr/>
        </p:nvSpPr>
        <p:spPr>
          <a:xfrm rot="21081683">
            <a:off x="3887946" y="2711666"/>
            <a:ext cx="2776326" cy="6362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 Dose (3mg)</a:t>
            </a:r>
          </a:p>
        </p:txBody>
      </p:sp>
      <p:sp>
        <p:nvSpPr>
          <p:cNvPr id="12" name="Right Arrow 11"/>
          <p:cNvSpPr/>
          <p:nvPr/>
        </p:nvSpPr>
        <p:spPr>
          <a:xfrm rot="623153">
            <a:off x="3916725" y="4101122"/>
            <a:ext cx="2718771" cy="6380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High Dose (7mg)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954736" y="3380272"/>
            <a:ext cx="2799857" cy="6362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Normal Dose (5mg)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07873" y="3436795"/>
            <a:ext cx="134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? ? ?</a:t>
            </a:r>
          </a:p>
        </p:txBody>
      </p:sp>
    </p:spTree>
    <p:extLst>
      <p:ext uri="{BB962C8B-B14F-4D97-AF65-F5344CB8AC3E}">
        <p14:creationId xmlns:p14="http://schemas.microsoft.com/office/powerpoint/2010/main" val="71941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Warfarin Dosing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5528 patients with 98 variables</a:t>
            </a: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Demographic info</a:t>
            </a:r>
            <a:r>
              <a:rPr lang="en-US" dirty="0"/>
              <a:t>: gender, race, ethnicity, age, height, weight</a:t>
            </a: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Reason for warfarin treatment</a:t>
            </a:r>
            <a:r>
              <a:rPr lang="en-US" dirty="0"/>
              <a:t>: DVT, PE, </a:t>
            </a:r>
            <a:r>
              <a:rPr lang="en-US" dirty="0" err="1"/>
              <a:t>Afib</a:t>
            </a:r>
            <a:r>
              <a:rPr lang="en-US" dirty="0"/>
              <a:t>/flutter, heart valve, cardiomyopathy LV dilation, stroke, post-orthopedic, other</a:t>
            </a: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Indicator variables for patient conditions</a:t>
            </a:r>
            <a:r>
              <a:rPr lang="en-US" dirty="0"/>
              <a:t>: diabetes, congestive heart failure, cardiomyopathy, valve replacement, smoker</a:t>
            </a: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Concomitant medications</a:t>
            </a:r>
            <a:r>
              <a:rPr lang="en-US" dirty="0"/>
              <a:t>: aspirin, Tylenol, Zocor, Lipitor, </a:t>
            </a:r>
            <a:r>
              <a:rPr lang="en-US" dirty="0" err="1"/>
              <a:t>Lescol</a:t>
            </a:r>
            <a:r>
              <a:rPr lang="en-US" dirty="0"/>
              <a:t>, </a:t>
            </a:r>
            <a:r>
              <a:rPr lang="en-US" dirty="0" err="1"/>
              <a:t>Mevacor</a:t>
            </a:r>
            <a:r>
              <a:rPr lang="en-US" dirty="0"/>
              <a:t>, </a:t>
            </a:r>
            <a:r>
              <a:rPr lang="en-US" dirty="0" err="1"/>
              <a:t>Pravachol</a:t>
            </a:r>
            <a:r>
              <a:rPr lang="en-US" dirty="0"/>
              <a:t>, Crestor, </a:t>
            </a:r>
            <a:r>
              <a:rPr lang="en-US" dirty="0" err="1"/>
              <a:t>Baycol</a:t>
            </a:r>
            <a:r>
              <a:rPr lang="en-US" dirty="0"/>
              <a:t>, </a:t>
            </a:r>
            <a:r>
              <a:rPr lang="en-US" dirty="0" err="1"/>
              <a:t>Codarone</a:t>
            </a:r>
            <a:r>
              <a:rPr lang="en-US" dirty="0"/>
              <a:t>, </a:t>
            </a:r>
            <a:r>
              <a:rPr lang="en-US" dirty="0" err="1"/>
              <a:t>Tegretol</a:t>
            </a:r>
            <a:r>
              <a:rPr lang="en-US" dirty="0"/>
              <a:t>, Dilantin, Rifampin/Rifampicin, Sulfonamide antibiotics, Macrolide antibiotics, Anti-fungal azoles, herbal medications, vitamins or supplements</a:t>
            </a: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Genetic factors</a:t>
            </a:r>
            <a:r>
              <a:rPr lang="en-US" dirty="0"/>
              <a:t>: presence of genotype variants of CYP2C9 and VKORC1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40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Warfarin Dosing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933765" cy="4257022"/>
          </a:xfrm>
        </p:spPr>
        <p:txBody>
          <a:bodyPr>
            <a:normAutofit/>
          </a:bodyPr>
          <a:lstStyle/>
          <a:p>
            <a:r>
              <a:rPr lang="en-US" dirty="0"/>
              <a:t>Data suggests best fit model is OLS (no sparsity)</a:t>
            </a:r>
          </a:p>
          <a:p>
            <a:r>
              <a:rPr lang="en-US" dirty="0"/>
              <a:t>3 arms: low, normal, or high dose</a:t>
            </a:r>
          </a:p>
          <a:p>
            <a:endParaRPr lang="en-US" dirty="0"/>
          </a:p>
          <a:p>
            <a:r>
              <a:rPr lang="en-US" b="1" dirty="0">
                <a:solidFill>
                  <a:srgbClr val="EB99A7"/>
                </a:solidFill>
              </a:rPr>
              <a:t>Evaluation</a:t>
            </a:r>
            <a:r>
              <a:rPr lang="en-US" dirty="0"/>
              <a:t>: observe optimal dose</a:t>
            </a:r>
          </a:p>
          <a:p>
            <a:pPr lvl="1"/>
            <a:r>
              <a:rPr lang="en-US" dirty="0"/>
              <a:t>Provides counterfactuals</a:t>
            </a:r>
          </a:p>
          <a:p>
            <a:pPr lvl="1"/>
            <a:r>
              <a:rPr lang="en-US" dirty="0"/>
              <a:t>Unobserved by bandit algorithms</a:t>
            </a:r>
          </a:p>
          <a:p>
            <a:r>
              <a:rPr lang="en-US" dirty="0">
                <a:solidFill>
                  <a:srgbClr val="EB99A7"/>
                </a:solidFill>
              </a:rPr>
              <a:t>Binary reward</a:t>
            </a:r>
            <a:r>
              <a:rPr lang="en-US" dirty="0"/>
              <a:t>: was chosen arm correct?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5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Warfarin Dosing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859994" cy="4257022"/>
          </a:xfrm>
        </p:spPr>
        <p:txBody>
          <a:bodyPr>
            <a:normAutofit/>
          </a:bodyPr>
          <a:lstStyle/>
          <a:p>
            <a:r>
              <a:rPr lang="en-US" dirty="0"/>
              <a:t>Compare to </a:t>
            </a: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Approximate Oracle</a:t>
            </a:r>
            <a:r>
              <a:rPr lang="en-US" dirty="0"/>
              <a:t>: estimate true arm parameters from all data</a:t>
            </a: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Physician</a:t>
            </a:r>
            <a:r>
              <a:rPr lang="en-US" dirty="0"/>
              <a:t>: always normal dose</a:t>
            </a: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OFUL-EG</a:t>
            </a:r>
            <a:r>
              <a:rPr lang="en-US" dirty="0"/>
              <a:t> (</a:t>
            </a:r>
            <a:r>
              <a:rPr lang="en-US" dirty="0" err="1"/>
              <a:t>Abbasi-Yadkori</a:t>
            </a:r>
            <a:r>
              <a:rPr lang="en-US" dirty="0"/>
              <a:t> et al., 2012)</a:t>
            </a: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OFUL-LS</a:t>
            </a:r>
            <a:r>
              <a:rPr lang="en-US" dirty="0"/>
              <a:t> (Dani et al., 2008; </a:t>
            </a:r>
            <a:r>
              <a:rPr lang="en-US" dirty="0" err="1"/>
              <a:t>Abbasi-Yadkori</a:t>
            </a:r>
            <a:r>
              <a:rPr lang="en-US" dirty="0"/>
              <a:t> et al., 2011)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OLS Bandit</a:t>
            </a:r>
            <a:r>
              <a:rPr lang="en-US" dirty="0"/>
              <a:t> (</a:t>
            </a:r>
            <a:r>
              <a:rPr lang="en-US" dirty="0" err="1"/>
              <a:t>Goldenshluger</a:t>
            </a:r>
            <a:r>
              <a:rPr lang="en-US" dirty="0"/>
              <a:t> and </a:t>
            </a:r>
            <a:r>
              <a:rPr lang="en-US" dirty="0" err="1"/>
              <a:t>Zeevi</a:t>
            </a:r>
            <a:r>
              <a:rPr lang="en-US" dirty="0"/>
              <a:t>, 2013)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02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Warfarin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09704" y="2002823"/>
            <a:ext cx="1953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OFUL does not beat static physician policy even after 5500 patients</a:t>
            </a:r>
          </a:p>
        </p:txBody>
      </p:sp>
      <p:pic>
        <p:nvPicPr>
          <p:cNvPr id="16" name="Content Placeholder 13"/>
          <p:cNvPicPr>
            <a:picLocks noChangeAspect="1"/>
          </p:cNvPicPr>
          <p:nvPr/>
        </p:nvPicPr>
        <p:blipFill rotWithShape="1">
          <a:blip r:embed="rId2"/>
          <a:srcRect l="5348" r="6264"/>
          <a:stretch/>
        </p:blipFill>
        <p:spPr>
          <a:xfrm>
            <a:off x="228600" y="2002823"/>
            <a:ext cx="6868391" cy="39015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TextBox 5"/>
          <p:cNvSpPr txBox="1"/>
          <p:nvPr/>
        </p:nvSpPr>
        <p:spPr>
          <a:xfrm>
            <a:off x="3594460" y="1549463"/>
            <a:ext cx="19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d=100, T=5500</a:t>
            </a:r>
          </a:p>
        </p:txBody>
      </p:sp>
    </p:spTree>
    <p:extLst>
      <p:ext uri="{BB962C8B-B14F-4D97-AF65-F5344CB8AC3E}">
        <p14:creationId xmlns:p14="http://schemas.microsoft.com/office/powerpoint/2010/main" val="169152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Warfarin Data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48" r="6398"/>
          <a:stretch/>
        </p:blipFill>
        <p:spPr>
          <a:xfrm>
            <a:off x="228600" y="2002824"/>
            <a:ext cx="6858000" cy="39015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09704" y="2002823"/>
            <a:ext cx="19534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OFUL does not beat static physician policy even after 5500 patients</a:t>
            </a:r>
          </a:p>
          <a:p>
            <a:endParaRPr lang="en-US" sz="1600" dirty="0"/>
          </a:p>
          <a:p>
            <a:r>
              <a:rPr lang="en-US" sz="1600" dirty="0"/>
              <a:t>OLS Bandit beats static physician policy after 1100 patients</a:t>
            </a:r>
          </a:p>
          <a:p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594460" y="1549463"/>
            <a:ext cx="19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d=100, T=5500</a:t>
            </a:r>
          </a:p>
        </p:txBody>
      </p:sp>
      <p:sp>
        <p:nvSpPr>
          <p:cNvPr id="9" name="5-Point Star 8"/>
          <p:cNvSpPr/>
          <p:nvPr/>
        </p:nvSpPr>
        <p:spPr>
          <a:xfrm>
            <a:off x="1700646" y="4265776"/>
            <a:ext cx="187037" cy="189886"/>
          </a:xfrm>
          <a:prstGeom prst="star5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4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Warfarin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5348" r="6398"/>
          <a:stretch/>
        </p:blipFill>
        <p:spPr>
          <a:xfrm>
            <a:off x="228600" y="2002823"/>
            <a:ext cx="6858000" cy="390159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3" name="TextBox 12"/>
          <p:cNvSpPr txBox="1"/>
          <p:nvPr/>
        </p:nvSpPr>
        <p:spPr>
          <a:xfrm>
            <a:off x="7209704" y="2002823"/>
            <a:ext cx="19534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OFUL does not beat static physician policy even after 5500 patients</a:t>
            </a:r>
          </a:p>
          <a:p>
            <a:endParaRPr lang="en-US" sz="1600" dirty="0"/>
          </a:p>
          <a:p>
            <a:r>
              <a:rPr lang="en-US" sz="1600" dirty="0"/>
              <a:t>OLS Bandit beats static physician policy after 1100 patients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LASSO Bandit beats static physician policy after 200 patients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4" name="5-Point Star 13"/>
          <p:cNvSpPr/>
          <p:nvPr/>
        </p:nvSpPr>
        <p:spPr>
          <a:xfrm>
            <a:off x="1007918" y="4265776"/>
            <a:ext cx="187037" cy="189886"/>
          </a:xfrm>
          <a:prstGeom prst="star5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1700646" y="4265776"/>
            <a:ext cx="187037" cy="189886"/>
          </a:xfrm>
          <a:prstGeom prst="star5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94460" y="1549463"/>
            <a:ext cx="19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d=100, T=5500</a:t>
            </a:r>
          </a:p>
        </p:txBody>
      </p:sp>
    </p:spTree>
    <p:extLst>
      <p:ext uri="{BB962C8B-B14F-4D97-AF65-F5344CB8AC3E}">
        <p14:creationId xmlns:p14="http://schemas.microsoft.com/office/powerpoint/2010/main" val="747030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Implications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85801" y="2255590"/>
          <a:ext cx="7770812" cy="1854200"/>
        </p:xfrm>
        <a:graphic>
          <a:graphicData uri="http://schemas.openxmlformats.org/drawingml/2006/table">
            <a:tbl>
              <a:tblPr firstRow="1" firstCol="1" lastRow="1" bandRow="1">
                <a:tableStyleId>{073A0DAA-6AF3-43AB-8588-CEC1D06C72B9}</a:tableStyleId>
              </a:tblPr>
              <a:tblGrid>
                <a:gridCol w="1942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2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2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Given</a:t>
                      </a:r>
                      <a:r>
                        <a:rPr lang="en-US" dirty="0"/>
                        <a:t> \ </a:t>
                      </a:r>
                      <a:r>
                        <a:rPr lang="en-US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  <a:r>
                        <a:rPr lang="en-US" baseline="0" dirty="0"/>
                        <a:t> of Patients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38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5800" y="4457700"/>
            <a:ext cx="7933765" cy="166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Very small chance (0.7%) of increased risk</a:t>
            </a:r>
          </a:p>
          <a:p>
            <a:pPr lvl="1"/>
            <a:r>
              <a:rPr lang="en-US" dirty="0"/>
              <a:t>Reward function can be adjusted</a:t>
            </a:r>
          </a:p>
          <a:p>
            <a:r>
              <a:rPr lang="en-US" dirty="0"/>
              <a:t>Huge improvement in correctly dosing low-dosage patients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197" y="1594515"/>
            <a:ext cx="7539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LASSO Bandit policy:</a:t>
            </a:r>
          </a:p>
        </p:txBody>
      </p:sp>
      <p:sp>
        <p:nvSpPr>
          <p:cNvPr id="8" name="Rectangle 7"/>
          <p:cNvSpPr/>
          <p:nvPr/>
        </p:nvSpPr>
        <p:spPr>
          <a:xfrm>
            <a:off x="2628900" y="2628900"/>
            <a:ext cx="5827713" cy="1091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7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Practitioners dislike experimentation</a:t>
            </a:r>
          </a:p>
          <a:p>
            <a:pPr lvl="1"/>
            <a:r>
              <a:rPr lang="en-US" dirty="0"/>
              <a:t>Unethical in healthcare</a:t>
            </a:r>
          </a:p>
          <a:p>
            <a:pPr lvl="1"/>
            <a:r>
              <a:rPr lang="en-US" dirty="0"/>
              <a:t>Prohibitively costly in online platforms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34144" y="4241746"/>
                <a:ext cx="4274929" cy="30485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44" y="4241746"/>
                <a:ext cx="4274929" cy="304856"/>
              </a:xfrm>
              <a:prstGeom prst="rect">
                <a:avLst/>
              </a:prstGeom>
              <a:blipFill rotWithShape="0">
                <a:blip r:embed="rId6"/>
                <a:stretch>
                  <a:fillRect b="-1961"/>
                </a:stretch>
              </a:blipFill>
              <a:ln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59684" y="4241746"/>
                <a:ext cx="2274461" cy="3048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84" y="4241746"/>
                <a:ext cx="2274461" cy="304856"/>
              </a:xfrm>
              <a:prstGeom prst="rect">
                <a:avLst/>
              </a:prstGeom>
              <a:blipFill rotWithShape="0">
                <a:blip r:embed="rId7"/>
                <a:stretch>
                  <a:fillRect b="-5882"/>
                </a:stretch>
              </a:blipFill>
              <a:ln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 flipH="1">
            <a:off x="1791016" y="2998620"/>
            <a:ext cx="211796" cy="2274455"/>
          </a:xfrm>
          <a:prstGeom prst="rightBrace">
            <a:avLst>
              <a:gd name="adj1" fmla="val 51114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/>
          <p:cNvSpPr/>
          <p:nvPr/>
        </p:nvSpPr>
        <p:spPr>
          <a:xfrm rot="5400000" flipH="1">
            <a:off x="5065904" y="1998189"/>
            <a:ext cx="211407" cy="4274927"/>
          </a:xfrm>
          <a:prstGeom prst="rightBrace">
            <a:avLst>
              <a:gd name="adj1" fmla="val 51114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30093" y="3641838"/>
            <a:ext cx="184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Forced Samples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17246" y="3641838"/>
            <a:ext cx="18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Myopic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953491" y="4776789"/>
                <a:ext cx="5355586" cy="30485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491" y="4776789"/>
                <a:ext cx="5355586" cy="304856"/>
              </a:xfrm>
              <a:prstGeom prst="rect">
                <a:avLst/>
              </a:prstGeom>
              <a:blipFill rotWithShape="0">
                <a:blip r:embed="rId8"/>
                <a:stretch>
                  <a:fillRect b="-1961"/>
                </a:stretch>
              </a:blipFill>
              <a:ln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59688" y="4776789"/>
                <a:ext cx="1193803" cy="30485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88" y="4776789"/>
                <a:ext cx="1193803" cy="304856"/>
              </a:xfrm>
              <a:prstGeom prst="rect">
                <a:avLst/>
              </a:prstGeom>
              <a:blipFill rotWithShape="0">
                <a:blip r:embed="rId9"/>
                <a:stretch>
                  <a:fillRect b="-27451"/>
                </a:stretch>
              </a:blipFill>
              <a:ln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59688" y="5353422"/>
                <a:ext cx="6549389" cy="30485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88" y="5353422"/>
                <a:ext cx="6549389" cy="304856"/>
              </a:xfrm>
              <a:prstGeom prst="rect">
                <a:avLst/>
              </a:prstGeom>
              <a:blipFill rotWithShape="0">
                <a:blip r:embed="rId10"/>
                <a:stretch>
                  <a:fillRect b="-1961"/>
                </a:stretch>
              </a:blipFill>
              <a:ln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169613" y="4147127"/>
                <a:ext cx="18607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i="1" dirty="0"/>
                  <a:t>-greedy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613" y="4147127"/>
                <a:ext cx="1860768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7169613" y="4611078"/>
            <a:ext cx="186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OLS / LASSO Bandit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69613" y="5321176"/>
            <a:ext cx="18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Pure Greedy</a:t>
            </a:r>
          </a:p>
        </p:txBody>
      </p:sp>
    </p:spTree>
    <p:extLst>
      <p:ext uri="{BB962C8B-B14F-4D97-AF65-F5344CB8AC3E}">
        <p14:creationId xmlns:p14="http://schemas.microsoft.com/office/powerpoint/2010/main" val="192999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 animBg="1"/>
      <p:bldP spid="18" grpId="0"/>
      <p:bldP spid="19" grpId="0"/>
      <p:bldP spid="26" grpId="0" animBg="1"/>
      <p:bldP spid="27" grpId="0" animBg="1"/>
      <p:bldP spid="28" grpId="0" animBg="1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BATTLE Trial (Phase II)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074192"/>
              </p:ext>
            </p:extLst>
          </p:nvPr>
        </p:nvGraphicFramePr>
        <p:xfrm>
          <a:off x="685799" y="1719898"/>
          <a:ext cx="7770813" cy="425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5799" y="6389783"/>
            <a:ext cx="777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Kim et al., BATTLE Trial: Personalizing Therapy for Lung Cancer (2014).</a:t>
            </a:r>
          </a:p>
        </p:txBody>
      </p:sp>
    </p:spTree>
    <p:extLst>
      <p:ext uri="{BB962C8B-B14F-4D97-AF65-F5344CB8AC3E}">
        <p14:creationId xmlns:p14="http://schemas.microsoft.com/office/powerpoint/2010/main" val="1479502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Bandit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69141"/>
                <a:ext cx="7865918" cy="42570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 (at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1…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choose </a:t>
                </a:r>
                <a:r>
                  <a:rPr lang="en-US" dirty="0">
                    <a:solidFill>
                      <a:srgbClr val="EB99A7"/>
                    </a:solidFill>
                  </a:rPr>
                  <a:t>estimated best treatment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Observe feedback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update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Ignore exploration-exploitation tradeoff </a:t>
                </a:r>
                <a:r>
                  <a:rPr lang="en-US" dirty="0">
                    <a:sym typeface="Wingdings"/>
                  </a:rPr>
                  <a:t> </a:t>
                </a:r>
                <a:r>
                  <a:rPr lang="en-US" b="0" dirty="0"/>
                  <a:t>fails to converge in </a:t>
                </a:r>
                <a:r>
                  <a:rPr lang="en-US" dirty="0"/>
                  <a:t>general, achieves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regret</a:t>
                </a:r>
              </a:p>
              <a:p>
                <a:endParaRPr lang="en-US" dirty="0"/>
              </a:p>
              <a:p>
                <a:r>
                  <a:rPr lang="en-US" dirty="0"/>
                  <a:t>But converges if there is </a:t>
                </a:r>
                <a:r>
                  <a:rPr lang="en-US" dirty="0">
                    <a:solidFill>
                      <a:srgbClr val="EB99A7"/>
                    </a:solidFill>
                  </a:rPr>
                  <a:t>covariate diversity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34925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69141"/>
                <a:ext cx="7865918" cy="4257022"/>
              </a:xfrm>
              <a:blipFill rotWithShape="0">
                <a:blip r:embed="rId2"/>
                <a:stretch>
                  <a:fillRect t="-1003" r="-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Covariate Diversity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Covariate diversity: for every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𝑢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br>
                  <a:rPr lang="en-US" sz="100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B99A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B99A7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EB99A7"/>
                            </a:solidFill>
                            <a:latin typeface="Cambria Math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EB99A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EB99A7"/>
                            </a:solidFill>
                            <a:latin typeface="Cambria Math" charset="0"/>
                          </a:rPr>
                          <m:t>∫</m:t>
                        </m:r>
                        <m:r>
                          <a:rPr lang="en-US" i="1">
                            <a:solidFill>
                              <a:srgbClr val="EB99A7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EB99A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EB99A7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EB99A7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EB99A7"/>
                            </a:solidFill>
                            <a:latin typeface="Cambria Math" charset="0"/>
                          </a:rPr>
                          <m:t>⋅</m:t>
                        </m:r>
                        <m:r>
                          <a:rPr lang="en-US" i="1">
                            <a:solidFill>
                              <a:srgbClr val="EB99A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𝕀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EB99A7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EB99A7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EB99A7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EB99A7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rgbClr val="EB99A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  <m:r>
                              <a:rPr lang="en-US" i="1">
                                <a:solidFill>
                                  <a:srgbClr val="EB99A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≥0</m:t>
                            </m:r>
                          </m:e>
                        </m:d>
                        <m:r>
                          <a:rPr lang="en-US" i="1">
                            <a:solidFill>
                              <a:srgbClr val="EB99A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EB99A7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EB99A7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EB99A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B99A7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EB99A7"/>
                        </a:solidFill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rgbClr val="EB99A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B99A7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EB99A7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sz="1000" dirty="0"/>
                </a:br>
                <a:endParaRPr lang="en-US" sz="1000" dirty="0"/>
              </a:p>
              <a:p>
                <a:r>
                  <a:rPr lang="en-US" dirty="0"/>
                  <a:t>Met by general class of distributions</a:t>
                </a:r>
              </a:p>
              <a:p>
                <a:r>
                  <a:rPr lang="en-US" dirty="0">
                    <a:solidFill>
                      <a:srgbClr val="EB99A7"/>
                    </a:solidFill>
                  </a:rPr>
                  <a:t>Example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has support in an open set around origin</a:t>
                </a:r>
              </a:p>
              <a:p>
                <a:pPr lvl="1"/>
                <a:r>
                  <a:rPr lang="en-US" dirty="0"/>
                  <a:t>Uniform distribution</a:t>
                </a:r>
              </a:p>
              <a:p>
                <a:pPr lvl="1"/>
                <a:r>
                  <a:rPr lang="en-US" dirty="0"/>
                  <a:t>Truncated multivariate Gaussian distribution</a:t>
                </a:r>
              </a:p>
              <a:p>
                <a:r>
                  <a:rPr lang="en-US" dirty="0">
                    <a:solidFill>
                      <a:srgbClr val="EB99A7"/>
                    </a:solidFill>
                  </a:rPr>
                  <a:t>Example</a:t>
                </a:r>
                <a:r>
                  <a:rPr lang="en-US" dirty="0"/>
                  <a:t>: </a:t>
                </a:r>
                <a:r>
                  <a:rPr lang="en-US" dirty="0" err="1"/>
                  <a:t>Rademacher</a:t>
                </a:r>
                <a:r>
                  <a:rPr lang="en-US" dirty="0"/>
                  <a:t> distribution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±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92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Convergence: Greedy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69141"/>
                <a:ext cx="8031480" cy="42570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Theorem 1:</a:t>
                </a:r>
              </a:p>
              <a:p>
                <a:pPr marL="0" indent="0">
                  <a:buNone/>
                </a:pPr>
                <a:r>
                  <a:rPr lang="en-US" dirty="0"/>
                  <a:t>If covariates are diverse and we have two arms, then the cumulative regret of the Greedy Bandit is bounded by: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𝑻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≤</m:t>
                      </m:r>
                      <m:r>
                        <a:rPr lang="en-US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  <m:t>𝑻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First proof that greedy policy can be optimal in minimax regret</a:t>
                </a:r>
              </a:p>
              <a:p>
                <a:r>
                  <a:rPr lang="en-US" dirty="0"/>
                  <a:t>Suggests standard bandit algorithm experiment unnecessarily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69141"/>
                <a:ext cx="8031480" cy="4257022"/>
              </a:xfrm>
              <a:blipFill rotWithShape="0">
                <a:blip r:embed="rId2"/>
                <a:stretch>
                  <a:fillRect l="-1746" t="-1003" r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03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41960" y="1487845"/>
            <a:ext cx="6418560" cy="4573128"/>
          </a:xfrm>
          <a:custGeom>
            <a:avLst/>
            <a:gdLst>
              <a:gd name="connsiteX0" fmla="*/ 1316819 w 4181939"/>
              <a:gd name="connsiteY0" fmla="*/ 548640 h 3657600"/>
              <a:gd name="connsiteX1" fmla="*/ 1316819 w 4181939"/>
              <a:gd name="connsiteY1" fmla="*/ 548640 h 3657600"/>
              <a:gd name="connsiteX2" fmla="*/ 1179659 w 4181939"/>
              <a:gd name="connsiteY2" fmla="*/ 563880 h 3657600"/>
              <a:gd name="connsiteX3" fmla="*/ 1072979 w 4181939"/>
              <a:gd name="connsiteY3" fmla="*/ 533400 h 3657600"/>
              <a:gd name="connsiteX4" fmla="*/ 920579 w 4181939"/>
              <a:gd name="connsiteY4" fmla="*/ 502920 h 3657600"/>
              <a:gd name="connsiteX5" fmla="*/ 570059 w 4181939"/>
              <a:gd name="connsiteY5" fmla="*/ 518160 h 3657600"/>
              <a:gd name="connsiteX6" fmla="*/ 478619 w 4181939"/>
              <a:gd name="connsiteY6" fmla="*/ 548640 h 3657600"/>
              <a:gd name="connsiteX7" fmla="*/ 417659 w 4181939"/>
              <a:gd name="connsiteY7" fmla="*/ 594360 h 3657600"/>
              <a:gd name="connsiteX8" fmla="*/ 371939 w 4181939"/>
              <a:gd name="connsiteY8" fmla="*/ 624840 h 3657600"/>
              <a:gd name="connsiteX9" fmla="*/ 219539 w 4181939"/>
              <a:gd name="connsiteY9" fmla="*/ 838200 h 3657600"/>
              <a:gd name="connsiteX10" fmla="*/ 189059 w 4181939"/>
              <a:gd name="connsiteY10" fmla="*/ 883920 h 3657600"/>
              <a:gd name="connsiteX11" fmla="*/ 173819 w 4181939"/>
              <a:gd name="connsiteY11" fmla="*/ 929640 h 3657600"/>
              <a:gd name="connsiteX12" fmla="*/ 128099 w 4181939"/>
              <a:gd name="connsiteY12" fmla="*/ 1036320 h 3657600"/>
              <a:gd name="connsiteX13" fmla="*/ 97619 w 4181939"/>
              <a:gd name="connsiteY13" fmla="*/ 1158240 h 3657600"/>
              <a:gd name="connsiteX14" fmla="*/ 112859 w 4181939"/>
              <a:gd name="connsiteY14" fmla="*/ 1661160 h 3657600"/>
              <a:gd name="connsiteX15" fmla="*/ 128099 w 4181939"/>
              <a:gd name="connsiteY15" fmla="*/ 1783080 h 3657600"/>
              <a:gd name="connsiteX16" fmla="*/ 112859 w 4181939"/>
              <a:gd name="connsiteY16" fmla="*/ 2346960 h 3657600"/>
              <a:gd name="connsiteX17" fmla="*/ 82379 w 4181939"/>
              <a:gd name="connsiteY17" fmla="*/ 2438400 h 3657600"/>
              <a:gd name="connsiteX18" fmla="*/ 67139 w 4181939"/>
              <a:gd name="connsiteY18" fmla="*/ 2484120 h 3657600"/>
              <a:gd name="connsiteX19" fmla="*/ 36659 w 4181939"/>
              <a:gd name="connsiteY19" fmla="*/ 2529840 h 3657600"/>
              <a:gd name="connsiteX20" fmla="*/ 21419 w 4181939"/>
              <a:gd name="connsiteY20" fmla="*/ 2590800 h 3657600"/>
              <a:gd name="connsiteX21" fmla="*/ 21419 w 4181939"/>
              <a:gd name="connsiteY21" fmla="*/ 2743200 h 3657600"/>
              <a:gd name="connsiteX22" fmla="*/ 112859 w 4181939"/>
              <a:gd name="connsiteY22" fmla="*/ 2865120 h 3657600"/>
              <a:gd name="connsiteX23" fmla="*/ 143339 w 4181939"/>
              <a:gd name="connsiteY23" fmla="*/ 2910840 h 3657600"/>
              <a:gd name="connsiteX24" fmla="*/ 189059 w 4181939"/>
              <a:gd name="connsiteY24" fmla="*/ 2987040 h 3657600"/>
              <a:gd name="connsiteX25" fmla="*/ 265259 w 4181939"/>
              <a:gd name="connsiteY25" fmla="*/ 3048000 h 3657600"/>
              <a:gd name="connsiteX26" fmla="*/ 417659 w 4181939"/>
              <a:gd name="connsiteY26" fmla="*/ 3261360 h 3657600"/>
              <a:gd name="connsiteX27" fmla="*/ 524339 w 4181939"/>
              <a:gd name="connsiteY27" fmla="*/ 3368040 h 3657600"/>
              <a:gd name="connsiteX28" fmla="*/ 585299 w 4181939"/>
              <a:gd name="connsiteY28" fmla="*/ 3398520 h 3657600"/>
              <a:gd name="connsiteX29" fmla="*/ 631019 w 4181939"/>
              <a:gd name="connsiteY29" fmla="*/ 3413760 h 3657600"/>
              <a:gd name="connsiteX30" fmla="*/ 722459 w 4181939"/>
              <a:gd name="connsiteY30" fmla="*/ 3459480 h 3657600"/>
              <a:gd name="connsiteX31" fmla="*/ 829139 w 4181939"/>
              <a:gd name="connsiteY31" fmla="*/ 3474720 h 3657600"/>
              <a:gd name="connsiteX32" fmla="*/ 874859 w 4181939"/>
              <a:gd name="connsiteY32" fmla="*/ 3505200 h 3657600"/>
              <a:gd name="connsiteX33" fmla="*/ 951059 w 4181939"/>
              <a:gd name="connsiteY33" fmla="*/ 3520440 h 3657600"/>
              <a:gd name="connsiteX34" fmla="*/ 1072979 w 4181939"/>
              <a:gd name="connsiteY34" fmla="*/ 3550920 h 3657600"/>
              <a:gd name="connsiteX35" fmla="*/ 1133939 w 4181939"/>
              <a:gd name="connsiteY35" fmla="*/ 3566160 h 3657600"/>
              <a:gd name="connsiteX36" fmla="*/ 1194899 w 4181939"/>
              <a:gd name="connsiteY36" fmla="*/ 3581400 h 3657600"/>
              <a:gd name="connsiteX37" fmla="*/ 1347299 w 4181939"/>
              <a:gd name="connsiteY37" fmla="*/ 3611880 h 3657600"/>
              <a:gd name="connsiteX38" fmla="*/ 1484459 w 4181939"/>
              <a:gd name="connsiteY38" fmla="*/ 3642360 h 3657600"/>
              <a:gd name="connsiteX39" fmla="*/ 1652099 w 4181939"/>
              <a:gd name="connsiteY39" fmla="*/ 3657600 h 3657600"/>
              <a:gd name="connsiteX40" fmla="*/ 2139779 w 4181939"/>
              <a:gd name="connsiteY40" fmla="*/ 3642360 h 3657600"/>
              <a:gd name="connsiteX41" fmla="*/ 2200739 w 4181939"/>
              <a:gd name="connsiteY41" fmla="*/ 3627120 h 3657600"/>
              <a:gd name="connsiteX42" fmla="*/ 2261699 w 4181939"/>
              <a:gd name="connsiteY42" fmla="*/ 3596640 h 3657600"/>
              <a:gd name="connsiteX43" fmla="*/ 2353139 w 4181939"/>
              <a:gd name="connsiteY43" fmla="*/ 3520440 h 3657600"/>
              <a:gd name="connsiteX44" fmla="*/ 2398859 w 4181939"/>
              <a:gd name="connsiteY44" fmla="*/ 3459480 h 3657600"/>
              <a:gd name="connsiteX45" fmla="*/ 2459819 w 4181939"/>
              <a:gd name="connsiteY45" fmla="*/ 3398520 h 3657600"/>
              <a:gd name="connsiteX46" fmla="*/ 2490299 w 4181939"/>
              <a:gd name="connsiteY46" fmla="*/ 3352800 h 3657600"/>
              <a:gd name="connsiteX47" fmla="*/ 2536019 w 4181939"/>
              <a:gd name="connsiteY47" fmla="*/ 3276600 h 3657600"/>
              <a:gd name="connsiteX48" fmla="*/ 2581739 w 4181939"/>
              <a:gd name="connsiteY48" fmla="*/ 3246120 h 3657600"/>
              <a:gd name="connsiteX49" fmla="*/ 2627459 w 4181939"/>
              <a:gd name="connsiteY49" fmla="*/ 3200400 h 3657600"/>
              <a:gd name="connsiteX50" fmla="*/ 2688419 w 4181939"/>
              <a:gd name="connsiteY50" fmla="*/ 3154680 h 3657600"/>
              <a:gd name="connsiteX51" fmla="*/ 2718899 w 4181939"/>
              <a:gd name="connsiteY51" fmla="*/ 3108960 h 3657600"/>
              <a:gd name="connsiteX52" fmla="*/ 2764619 w 4181939"/>
              <a:gd name="connsiteY52" fmla="*/ 3063240 h 3657600"/>
              <a:gd name="connsiteX53" fmla="*/ 2795099 w 4181939"/>
              <a:gd name="connsiteY53" fmla="*/ 3017520 h 3657600"/>
              <a:gd name="connsiteX54" fmla="*/ 2840819 w 4181939"/>
              <a:gd name="connsiteY54" fmla="*/ 2956560 h 3657600"/>
              <a:gd name="connsiteX55" fmla="*/ 2871299 w 4181939"/>
              <a:gd name="connsiteY55" fmla="*/ 2895600 h 3657600"/>
              <a:gd name="connsiteX56" fmla="*/ 2917019 w 4181939"/>
              <a:gd name="connsiteY56" fmla="*/ 2849880 h 3657600"/>
              <a:gd name="connsiteX57" fmla="*/ 2947499 w 4181939"/>
              <a:gd name="connsiteY57" fmla="*/ 2804160 h 3657600"/>
              <a:gd name="connsiteX58" fmla="*/ 3084659 w 4181939"/>
              <a:gd name="connsiteY58" fmla="*/ 2727960 h 3657600"/>
              <a:gd name="connsiteX59" fmla="*/ 3130379 w 4181939"/>
              <a:gd name="connsiteY59" fmla="*/ 2697480 h 3657600"/>
              <a:gd name="connsiteX60" fmla="*/ 3221819 w 4181939"/>
              <a:gd name="connsiteY60" fmla="*/ 2667000 h 3657600"/>
              <a:gd name="connsiteX61" fmla="*/ 3404699 w 4181939"/>
              <a:gd name="connsiteY61" fmla="*/ 2545080 h 3657600"/>
              <a:gd name="connsiteX62" fmla="*/ 3450419 w 4181939"/>
              <a:gd name="connsiteY62" fmla="*/ 2514600 h 3657600"/>
              <a:gd name="connsiteX63" fmla="*/ 3496139 w 4181939"/>
              <a:gd name="connsiteY63" fmla="*/ 2484120 h 3657600"/>
              <a:gd name="connsiteX64" fmla="*/ 3557099 w 4181939"/>
              <a:gd name="connsiteY64" fmla="*/ 2438400 h 3657600"/>
              <a:gd name="connsiteX65" fmla="*/ 3633299 w 4181939"/>
              <a:gd name="connsiteY65" fmla="*/ 2346960 h 3657600"/>
              <a:gd name="connsiteX66" fmla="*/ 3679019 w 4181939"/>
              <a:gd name="connsiteY66" fmla="*/ 2301240 h 3657600"/>
              <a:gd name="connsiteX67" fmla="*/ 3770459 w 4181939"/>
              <a:gd name="connsiteY67" fmla="*/ 2164080 h 3657600"/>
              <a:gd name="connsiteX68" fmla="*/ 3892379 w 4181939"/>
              <a:gd name="connsiteY68" fmla="*/ 1996440 h 3657600"/>
              <a:gd name="connsiteX69" fmla="*/ 3922859 w 4181939"/>
              <a:gd name="connsiteY69" fmla="*/ 1935480 h 3657600"/>
              <a:gd name="connsiteX70" fmla="*/ 4014299 w 4181939"/>
              <a:gd name="connsiteY70" fmla="*/ 1783080 h 3657600"/>
              <a:gd name="connsiteX71" fmla="*/ 4029539 w 4181939"/>
              <a:gd name="connsiteY71" fmla="*/ 1737360 h 3657600"/>
              <a:gd name="connsiteX72" fmla="*/ 4060019 w 4181939"/>
              <a:gd name="connsiteY72" fmla="*/ 1691640 h 3657600"/>
              <a:gd name="connsiteX73" fmla="*/ 4090499 w 4181939"/>
              <a:gd name="connsiteY73" fmla="*/ 1600200 h 3657600"/>
              <a:gd name="connsiteX74" fmla="*/ 4105739 w 4181939"/>
              <a:gd name="connsiteY74" fmla="*/ 1554480 h 3657600"/>
              <a:gd name="connsiteX75" fmla="*/ 4136219 w 4181939"/>
              <a:gd name="connsiteY75" fmla="*/ 1508760 h 3657600"/>
              <a:gd name="connsiteX76" fmla="*/ 4181939 w 4181939"/>
              <a:gd name="connsiteY76" fmla="*/ 1341120 h 3657600"/>
              <a:gd name="connsiteX77" fmla="*/ 4166699 w 4181939"/>
              <a:gd name="connsiteY77" fmla="*/ 868680 h 3657600"/>
              <a:gd name="connsiteX78" fmla="*/ 4105739 w 4181939"/>
              <a:gd name="connsiteY78" fmla="*/ 731520 h 3657600"/>
              <a:gd name="connsiteX79" fmla="*/ 4090499 w 4181939"/>
              <a:gd name="connsiteY79" fmla="*/ 685800 h 3657600"/>
              <a:gd name="connsiteX80" fmla="*/ 4029539 w 4181939"/>
              <a:gd name="connsiteY80" fmla="*/ 579120 h 3657600"/>
              <a:gd name="connsiteX81" fmla="*/ 4014299 w 4181939"/>
              <a:gd name="connsiteY81" fmla="*/ 533400 h 3657600"/>
              <a:gd name="connsiteX82" fmla="*/ 3953339 w 4181939"/>
              <a:gd name="connsiteY82" fmla="*/ 441960 h 3657600"/>
              <a:gd name="connsiteX83" fmla="*/ 3922859 w 4181939"/>
              <a:gd name="connsiteY83" fmla="*/ 396240 h 3657600"/>
              <a:gd name="connsiteX84" fmla="*/ 3877139 w 4181939"/>
              <a:gd name="connsiteY84" fmla="*/ 350520 h 3657600"/>
              <a:gd name="connsiteX85" fmla="*/ 3816179 w 4181939"/>
              <a:gd name="connsiteY85" fmla="*/ 259080 h 3657600"/>
              <a:gd name="connsiteX86" fmla="*/ 3724739 w 4181939"/>
              <a:gd name="connsiteY86" fmla="*/ 182880 h 3657600"/>
              <a:gd name="connsiteX87" fmla="*/ 3679019 w 4181939"/>
              <a:gd name="connsiteY87" fmla="*/ 137160 h 3657600"/>
              <a:gd name="connsiteX88" fmla="*/ 3526619 w 4181939"/>
              <a:gd name="connsiteY88" fmla="*/ 45720 h 3657600"/>
              <a:gd name="connsiteX89" fmla="*/ 3465659 w 4181939"/>
              <a:gd name="connsiteY89" fmla="*/ 30480 h 3657600"/>
              <a:gd name="connsiteX90" fmla="*/ 3374219 w 4181939"/>
              <a:gd name="connsiteY90" fmla="*/ 0 h 3657600"/>
              <a:gd name="connsiteX91" fmla="*/ 3023699 w 4181939"/>
              <a:gd name="connsiteY91" fmla="*/ 15240 h 3657600"/>
              <a:gd name="connsiteX92" fmla="*/ 2901779 w 4181939"/>
              <a:gd name="connsiteY92" fmla="*/ 45720 h 3657600"/>
              <a:gd name="connsiteX93" fmla="*/ 2764619 w 4181939"/>
              <a:gd name="connsiteY93" fmla="*/ 76200 h 3657600"/>
              <a:gd name="connsiteX94" fmla="*/ 2718899 w 4181939"/>
              <a:gd name="connsiteY94" fmla="*/ 91440 h 3657600"/>
              <a:gd name="connsiteX95" fmla="*/ 2657939 w 4181939"/>
              <a:gd name="connsiteY95" fmla="*/ 106680 h 3657600"/>
              <a:gd name="connsiteX96" fmla="*/ 2566499 w 4181939"/>
              <a:gd name="connsiteY96" fmla="*/ 137160 h 3657600"/>
              <a:gd name="connsiteX97" fmla="*/ 2520779 w 4181939"/>
              <a:gd name="connsiteY97" fmla="*/ 152400 h 3657600"/>
              <a:gd name="connsiteX98" fmla="*/ 2459819 w 4181939"/>
              <a:gd name="connsiteY98" fmla="*/ 167640 h 3657600"/>
              <a:gd name="connsiteX99" fmla="*/ 2398859 w 4181939"/>
              <a:gd name="connsiteY99" fmla="*/ 198120 h 3657600"/>
              <a:gd name="connsiteX100" fmla="*/ 2292179 w 4181939"/>
              <a:gd name="connsiteY100" fmla="*/ 228600 h 3657600"/>
              <a:gd name="connsiteX101" fmla="*/ 2185499 w 4181939"/>
              <a:gd name="connsiteY101" fmla="*/ 243840 h 3657600"/>
              <a:gd name="connsiteX102" fmla="*/ 2109299 w 4181939"/>
              <a:gd name="connsiteY102" fmla="*/ 259080 h 3657600"/>
              <a:gd name="connsiteX103" fmla="*/ 1789259 w 4181939"/>
              <a:gd name="connsiteY103" fmla="*/ 289560 h 3657600"/>
              <a:gd name="connsiteX104" fmla="*/ 1697819 w 4181939"/>
              <a:gd name="connsiteY104" fmla="*/ 320040 h 3657600"/>
              <a:gd name="connsiteX105" fmla="*/ 1652099 w 4181939"/>
              <a:gd name="connsiteY105" fmla="*/ 335280 h 3657600"/>
              <a:gd name="connsiteX106" fmla="*/ 1575899 w 4181939"/>
              <a:gd name="connsiteY106" fmla="*/ 396240 h 3657600"/>
              <a:gd name="connsiteX107" fmla="*/ 1484459 w 4181939"/>
              <a:gd name="connsiteY107" fmla="*/ 457200 h 3657600"/>
              <a:gd name="connsiteX108" fmla="*/ 1438739 w 4181939"/>
              <a:gd name="connsiteY108" fmla="*/ 487680 h 3657600"/>
              <a:gd name="connsiteX109" fmla="*/ 1393019 w 4181939"/>
              <a:gd name="connsiteY109" fmla="*/ 502920 h 3657600"/>
              <a:gd name="connsiteX110" fmla="*/ 1347299 w 4181939"/>
              <a:gd name="connsiteY110" fmla="*/ 533400 h 3657600"/>
              <a:gd name="connsiteX111" fmla="*/ 1316819 w 4181939"/>
              <a:gd name="connsiteY111" fmla="*/ 54864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181939" h="3657600">
                <a:moveTo>
                  <a:pt x="1316819" y="548640"/>
                </a:moveTo>
                <a:lnTo>
                  <a:pt x="1316819" y="548640"/>
                </a:lnTo>
                <a:cubicBezTo>
                  <a:pt x="1271099" y="553720"/>
                  <a:pt x="1225660" y="563880"/>
                  <a:pt x="1179659" y="563880"/>
                </a:cubicBezTo>
                <a:cubicBezTo>
                  <a:pt x="1148029" y="563880"/>
                  <a:pt x="1104121" y="540587"/>
                  <a:pt x="1072979" y="533400"/>
                </a:cubicBezTo>
                <a:cubicBezTo>
                  <a:pt x="1022500" y="521751"/>
                  <a:pt x="920579" y="502920"/>
                  <a:pt x="920579" y="502920"/>
                </a:cubicBezTo>
                <a:cubicBezTo>
                  <a:pt x="803739" y="508000"/>
                  <a:pt x="686389" y="506126"/>
                  <a:pt x="570059" y="518160"/>
                </a:cubicBezTo>
                <a:cubicBezTo>
                  <a:pt x="538101" y="521466"/>
                  <a:pt x="478619" y="548640"/>
                  <a:pt x="478619" y="548640"/>
                </a:cubicBezTo>
                <a:cubicBezTo>
                  <a:pt x="458299" y="563880"/>
                  <a:pt x="438328" y="579597"/>
                  <a:pt x="417659" y="594360"/>
                </a:cubicBezTo>
                <a:cubicBezTo>
                  <a:pt x="402754" y="605006"/>
                  <a:pt x="384192" y="611226"/>
                  <a:pt x="371939" y="624840"/>
                </a:cubicBezTo>
                <a:cubicBezTo>
                  <a:pt x="323331" y="678849"/>
                  <a:pt x="261942" y="774596"/>
                  <a:pt x="219539" y="838200"/>
                </a:cubicBezTo>
                <a:cubicBezTo>
                  <a:pt x="209379" y="853440"/>
                  <a:pt x="194851" y="866544"/>
                  <a:pt x="189059" y="883920"/>
                </a:cubicBezTo>
                <a:cubicBezTo>
                  <a:pt x="183979" y="899160"/>
                  <a:pt x="180147" y="914875"/>
                  <a:pt x="173819" y="929640"/>
                </a:cubicBezTo>
                <a:cubicBezTo>
                  <a:pt x="142595" y="1002496"/>
                  <a:pt x="145969" y="970796"/>
                  <a:pt x="128099" y="1036320"/>
                </a:cubicBezTo>
                <a:cubicBezTo>
                  <a:pt x="117077" y="1076735"/>
                  <a:pt x="97619" y="1158240"/>
                  <a:pt x="97619" y="1158240"/>
                </a:cubicBezTo>
                <a:cubicBezTo>
                  <a:pt x="102699" y="1325880"/>
                  <a:pt x="104687" y="1493642"/>
                  <a:pt x="112859" y="1661160"/>
                </a:cubicBezTo>
                <a:cubicBezTo>
                  <a:pt x="114854" y="1702068"/>
                  <a:pt x="128099" y="1742124"/>
                  <a:pt x="128099" y="1783080"/>
                </a:cubicBezTo>
                <a:cubicBezTo>
                  <a:pt x="128099" y="1971109"/>
                  <a:pt x="125945" y="2159387"/>
                  <a:pt x="112859" y="2346960"/>
                </a:cubicBezTo>
                <a:cubicBezTo>
                  <a:pt x="110623" y="2379011"/>
                  <a:pt x="92539" y="2407920"/>
                  <a:pt x="82379" y="2438400"/>
                </a:cubicBezTo>
                <a:cubicBezTo>
                  <a:pt x="77299" y="2453640"/>
                  <a:pt x="76050" y="2470754"/>
                  <a:pt x="67139" y="2484120"/>
                </a:cubicBezTo>
                <a:lnTo>
                  <a:pt x="36659" y="2529840"/>
                </a:lnTo>
                <a:cubicBezTo>
                  <a:pt x="31579" y="2550160"/>
                  <a:pt x="27173" y="2570661"/>
                  <a:pt x="21419" y="2590800"/>
                </a:cubicBezTo>
                <a:cubicBezTo>
                  <a:pt x="3918" y="2652054"/>
                  <a:pt x="-16437" y="2662081"/>
                  <a:pt x="21419" y="2743200"/>
                </a:cubicBezTo>
                <a:cubicBezTo>
                  <a:pt x="42902" y="2789234"/>
                  <a:pt x="84680" y="2822852"/>
                  <a:pt x="112859" y="2865120"/>
                </a:cubicBezTo>
                <a:cubicBezTo>
                  <a:pt x="123019" y="2880360"/>
                  <a:pt x="133631" y="2895308"/>
                  <a:pt x="143339" y="2910840"/>
                </a:cubicBezTo>
                <a:cubicBezTo>
                  <a:pt x="159038" y="2935959"/>
                  <a:pt x="169380" y="2964901"/>
                  <a:pt x="189059" y="2987040"/>
                </a:cubicBezTo>
                <a:cubicBezTo>
                  <a:pt x="210669" y="3011352"/>
                  <a:pt x="239859" y="3027680"/>
                  <a:pt x="265259" y="3048000"/>
                </a:cubicBezTo>
                <a:cubicBezTo>
                  <a:pt x="313412" y="3128254"/>
                  <a:pt x="346307" y="3190008"/>
                  <a:pt x="417659" y="3261360"/>
                </a:cubicBezTo>
                <a:cubicBezTo>
                  <a:pt x="453219" y="3296920"/>
                  <a:pt x="479359" y="3345550"/>
                  <a:pt x="524339" y="3368040"/>
                </a:cubicBezTo>
                <a:cubicBezTo>
                  <a:pt x="544659" y="3378200"/>
                  <a:pt x="564417" y="3389571"/>
                  <a:pt x="585299" y="3398520"/>
                </a:cubicBezTo>
                <a:cubicBezTo>
                  <a:pt x="600064" y="3404848"/>
                  <a:pt x="616651" y="3406576"/>
                  <a:pt x="631019" y="3413760"/>
                </a:cubicBezTo>
                <a:cubicBezTo>
                  <a:pt x="690957" y="3443729"/>
                  <a:pt x="658615" y="3446711"/>
                  <a:pt x="722459" y="3459480"/>
                </a:cubicBezTo>
                <a:cubicBezTo>
                  <a:pt x="757682" y="3466525"/>
                  <a:pt x="793579" y="3469640"/>
                  <a:pt x="829139" y="3474720"/>
                </a:cubicBezTo>
                <a:cubicBezTo>
                  <a:pt x="844379" y="3484880"/>
                  <a:pt x="857709" y="3498769"/>
                  <a:pt x="874859" y="3505200"/>
                </a:cubicBezTo>
                <a:cubicBezTo>
                  <a:pt x="899113" y="3514295"/>
                  <a:pt x="925819" y="3514615"/>
                  <a:pt x="951059" y="3520440"/>
                </a:cubicBezTo>
                <a:cubicBezTo>
                  <a:pt x="991877" y="3529860"/>
                  <a:pt x="1032339" y="3540760"/>
                  <a:pt x="1072979" y="3550920"/>
                </a:cubicBezTo>
                <a:lnTo>
                  <a:pt x="1133939" y="3566160"/>
                </a:lnTo>
                <a:cubicBezTo>
                  <a:pt x="1154259" y="3571240"/>
                  <a:pt x="1174360" y="3577292"/>
                  <a:pt x="1194899" y="3581400"/>
                </a:cubicBezTo>
                <a:cubicBezTo>
                  <a:pt x="1245699" y="3591560"/>
                  <a:pt x="1297040" y="3599315"/>
                  <a:pt x="1347299" y="3611880"/>
                </a:cubicBezTo>
                <a:cubicBezTo>
                  <a:pt x="1386454" y="3621669"/>
                  <a:pt x="1445764" y="3637523"/>
                  <a:pt x="1484459" y="3642360"/>
                </a:cubicBezTo>
                <a:cubicBezTo>
                  <a:pt x="1540136" y="3649320"/>
                  <a:pt x="1596219" y="3652520"/>
                  <a:pt x="1652099" y="3657600"/>
                </a:cubicBezTo>
                <a:cubicBezTo>
                  <a:pt x="1814659" y="3652520"/>
                  <a:pt x="1977390" y="3651382"/>
                  <a:pt x="2139779" y="3642360"/>
                </a:cubicBezTo>
                <a:cubicBezTo>
                  <a:pt x="2160692" y="3641198"/>
                  <a:pt x="2181127" y="3634474"/>
                  <a:pt x="2200739" y="3627120"/>
                </a:cubicBezTo>
                <a:cubicBezTo>
                  <a:pt x="2222011" y="3619143"/>
                  <a:pt x="2241974" y="3607912"/>
                  <a:pt x="2261699" y="3596640"/>
                </a:cubicBezTo>
                <a:cubicBezTo>
                  <a:pt x="2301206" y="3574064"/>
                  <a:pt x="2322880" y="3555743"/>
                  <a:pt x="2353139" y="3520440"/>
                </a:cubicBezTo>
                <a:cubicBezTo>
                  <a:pt x="2369669" y="3501155"/>
                  <a:pt x="2382133" y="3478595"/>
                  <a:pt x="2398859" y="3459480"/>
                </a:cubicBezTo>
                <a:cubicBezTo>
                  <a:pt x="2417782" y="3437853"/>
                  <a:pt x="2441117" y="3420339"/>
                  <a:pt x="2459819" y="3398520"/>
                </a:cubicBezTo>
                <a:cubicBezTo>
                  <a:pt x="2471739" y="3384613"/>
                  <a:pt x="2480591" y="3368332"/>
                  <a:pt x="2490299" y="3352800"/>
                </a:cubicBezTo>
                <a:cubicBezTo>
                  <a:pt x="2505998" y="3327681"/>
                  <a:pt x="2516742" y="3299090"/>
                  <a:pt x="2536019" y="3276600"/>
                </a:cubicBezTo>
                <a:cubicBezTo>
                  <a:pt x="2547939" y="3262693"/>
                  <a:pt x="2567668" y="3257846"/>
                  <a:pt x="2581739" y="3246120"/>
                </a:cubicBezTo>
                <a:cubicBezTo>
                  <a:pt x="2598296" y="3232322"/>
                  <a:pt x="2611095" y="3214426"/>
                  <a:pt x="2627459" y="3200400"/>
                </a:cubicBezTo>
                <a:cubicBezTo>
                  <a:pt x="2646744" y="3183870"/>
                  <a:pt x="2670458" y="3172641"/>
                  <a:pt x="2688419" y="3154680"/>
                </a:cubicBezTo>
                <a:cubicBezTo>
                  <a:pt x="2701371" y="3141728"/>
                  <a:pt x="2707173" y="3123031"/>
                  <a:pt x="2718899" y="3108960"/>
                </a:cubicBezTo>
                <a:cubicBezTo>
                  <a:pt x="2732697" y="3092403"/>
                  <a:pt x="2750821" y="3079797"/>
                  <a:pt x="2764619" y="3063240"/>
                </a:cubicBezTo>
                <a:cubicBezTo>
                  <a:pt x="2776345" y="3049169"/>
                  <a:pt x="2784453" y="3032425"/>
                  <a:pt x="2795099" y="3017520"/>
                </a:cubicBezTo>
                <a:cubicBezTo>
                  <a:pt x="2809862" y="2996851"/>
                  <a:pt x="2827357" y="2978099"/>
                  <a:pt x="2840819" y="2956560"/>
                </a:cubicBezTo>
                <a:cubicBezTo>
                  <a:pt x="2852860" y="2937295"/>
                  <a:pt x="2858094" y="2914087"/>
                  <a:pt x="2871299" y="2895600"/>
                </a:cubicBezTo>
                <a:cubicBezTo>
                  <a:pt x="2883826" y="2878062"/>
                  <a:pt x="2903221" y="2866437"/>
                  <a:pt x="2917019" y="2849880"/>
                </a:cubicBezTo>
                <a:cubicBezTo>
                  <a:pt x="2928745" y="2835809"/>
                  <a:pt x="2933715" y="2816221"/>
                  <a:pt x="2947499" y="2804160"/>
                </a:cubicBezTo>
                <a:cubicBezTo>
                  <a:pt x="3075638" y="2692039"/>
                  <a:pt x="2993955" y="2773312"/>
                  <a:pt x="3084659" y="2727960"/>
                </a:cubicBezTo>
                <a:cubicBezTo>
                  <a:pt x="3101042" y="2719769"/>
                  <a:pt x="3113641" y="2704919"/>
                  <a:pt x="3130379" y="2697480"/>
                </a:cubicBezTo>
                <a:cubicBezTo>
                  <a:pt x="3159739" y="2684431"/>
                  <a:pt x="3195086" y="2684822"/>
                  <a:pt x="3221819" y="2667000"/>
                </a:cubicBezTo>
                <a:lnTo>
                  <a:pt x="3404699" y="2545080"/>
                </a:lnTo>
                <a:lnTo>
                  <a:pt x="3450419" y="2514600"/>
                </a:lnTo>
                <a:cubicBezTo>
                  <a:pt x="3465659" y="2504440"/>
                  <a:pt x="3481486" y="2495110"/>
                  <a:pt x="3496139" y="2484120"/>
                </a:cubicBezTo>
                <a:cubicBezTo>
                  <a:pt x="3516459" y="2468880"/>
                  <a:pt x="3537814" y="2454930"/>
                  <a:pt x="3557099" y="2438400"/>
                </a:cubicBezTo>
                <a:cubicBezTo>
                  <a:pt x="3635016" y="2371614"/>
                  <a:pt x="3574508" y="2417509"/>
                  <a:pt x="3633299" y="2346960"/>
                </a:cubicBezTo>
                <a:cubicBezTo>
                  <a:pt x="3647097" y="2330403"/>
                  <a:pt x="3665787" y="2318253"/>
                  <a:pt x="3679019" y="2301240"/>
                </a:cubicBezTo>
                <a:cubicBezTo>
                  <a:pt x="3785699" y="2164080"/>
                  <a:pt x="3701879" y="2255520"/>
                  <a:pt x="3770459" y="2164080"/>
                </a:cubicBezTo>
                <a:cubicBezTo>
                  <a:pt x="3775275" y="2157659"/>
                  <a:pt x="3868915" y="2037501"/>
                  <a:pt x="3892379" y="1996440"/>
                </a:cubicBezTo>
                <a:cubicBezTo>
                  <a:pt x="3903651" y="1976715"/>
                  <a:pt x="3911170" y="1954961"/>
                  <a:pt x="3922859" y="1935480"/>
                </a:cubicBezTo>
                <a:cubicBezTo>
                  <a:pt x="3977030" y="1845196"/>
                  <a:pt x="3979462" y="1864365"/>
                  <a:pt x="4014299" y="1783080"/>
                </a:cubicBezTo>
                <a:cubicBezTo>
                  <a:pt x="4020627" y="1768315"/>
                  <a:pt x="4022355" y="1751728"/>
                  <a:pt x="4029539" y="1737360"/>
                </a:cubicBezTo>
                <a:cubicBezTo>
                  <a:pt x="4037730" y="1720977"/>
                  <a:pt x="4052580" y="1708378"/>
                  <a:pt x="4060019" y="1691640"/>
                </a:cubicBezTo>
                <a:cubicBezTo>
                  <a:pt x="4073068" y="1662280"/>
                  <a:pt x="4080339" y="1630680"/>
                  <a:pt x="4090499" y="1600200"/>
                </a:cubicBezTo>
                <a:cubicBezTo>
                  <a:pt x="4095579" y="1584960"/>
                  <a:pt x="4096828" y="1567846"/>
                  <a:pt x="4105739" y="1554480"/>
                </a:cubicBezTo>
                <a:cubicBezTo>
                  <a:pt x="4115899" y="1539240"/>
                  <a:pt x="4128780" y="1525498"/>
                  <a:pt x="4136219" y="1508760"/>
                </a:cubicBezTo>
                <a:cubicBezTo>
                  <a:pt x="4164344" y="1445480"/>
                  <a:pt x="4168901" y="1406310"/>
                  <a:pt x="4181939" y="1341120"/>
                </a:cubicBezTo>
                <a:cubicBezTo>
                  <a:pt x="4176859" y="1183640"/>
                  <a:pt x="4179433" y="1025727"/>
                  <a:pt x="4166699" y="868680"/>
                </a:cubicBezTo>
                <a:cubicBezTo>
                  <a:pt x="4159089" y="774825"/>
                  <a:pt x="4137701" y="795444"/>
                  <a:pt x="4105739" y="731520"/>
                </a:cubicBezTo>
                <a:cubicBezTo>
                  <a:pt x="4098555" y="717152"/>
                  <a:pt x="4096827" y="700565"/>
                  <a:pt x="4090499" y="685800"/>
                </a:cubicBezTo>
                <a:cubicBezTo>
                  <a:pt x="4010344" y="498772"/>
                  <a:pt x="4106066" y="732174"/>
                  <a:pt x="4029539" y="579120"/>
                </a:cubicBezTo>
                <a:cubicBezTo>
                  <a:pt x="4022355" y="564752"/>
                  <a:pt x="4022101" y="547443"/>
                  <a:pt x="4014299" y="533400"/>
                </a:cubicBezTo>
                <a:cubicBezTo>
                  <a:pt x="3996509" y="501378"/>
                  <a:pt x="3973659" y="472440"/>
                  <a:pt x="3953339" y="441960"/>
                </a:cubicBezTo>
                <a:cubicBezTo>
                  <a:pt x="3943179" y="426720"/>
                  <a:pt x="3935811" y="409192"/>
                  <a:pt x="3922859" y="396240"/>
                </a:cubicBezTo>
                <a:cubicBezTo>
                  <a:pt x="3907619" y="381000"/>
                  <a:pt x="3890371" y="367533"/>
                  <a:pt x="3877139" y="350520"/>
                </a:cubicBezTo>
                <a:cubicBezTo>
                  <a:pt x="3854649" y="321604"/>
                  <a:pt x="3842082" y="284983"/>
                  <a:pt x="3816179" y="259080"/>
                </a:cubicBezTo>
                <a:cubicBezTo>
                  <a:pt x="3682607" y="125508"/>
                  <a:pt x="3852045" y="288968"/>
                  <a:pt x="3724739" y="182880"/>
                </a:cubicBezTo>
                <a:cubicBezTo>
                  <a:pt x="3708182" y="169082"/>
                  <a:pt x="3696032" y="150392"/>
                  <a:pt x="3679019" y="137160"/>
                </a:cubicBezTo>
                <a:cubicBezTo>
                  <a:pt x="3646017" y="111492"/>
                  <a:pt x="3572379" y="62880"/>
                  <a:pt x="3526619" y="45720"/>
                </a:cubicBezTo>
                <a:cubicBezTo>
                  <a:pt x="3507007" y="38366"/>
                  <a:pt x="3485721" y="36499"/>
                  <a:pt x="3465659" y="30480"/>
                </a:cubicBezTo>
                <a:cubicBezTo>
                  <a:pt x="3434885" y="21248"/>
                  <a:pt x="3374219" y="0"/>
                  <a:pt x="3374219" y="0"/>
                </a:cubicBezTo>
                <a:cubicBezTo>
                  <a:pt x="3257379" y="5080"/>
                  <a:pt x="3140106" y="3975"/>
                  <a:pt x="3023699" y="15240"/>
                </a:cubicBezTo>
                <a:cubicBezTo>
                  <a:pt x="2982003" y="19275"/>
                  <a:pt x="2942856" y="37505"/>
                  <a:pt x="2901779" y="45720"/>
                </a:cubicBezTo>
                <a:cubicBezTo>
                  <a:pt x="2849401" y="56196"/>
                  <a:pt x="2814838" y="61852"/>
                  <a:pt x="2764619" y="76200"/>
                </a:cubicBezTo>
                <a:cubicBezTo>
                  <a:pt x="2749173" y="80613"/>
                  <a:pt x="2734345" y="87027"/>
                  <a:pt x="2718899" y="91440"/>
                </a:cubicBezTo>
                <a:cubicBezTo>
                  <a:pt x="2698760" y="97194"/>
                  <a:pt x="2678001" y="100661"/>
                  <a:pt x="2657939" y="106680"/>
                </a:cubicBezTo>
                <a:cubicBezTo>
                  <a:pt x="2627165" y="115912"/>
                  <a:pt x="2596979" y="127000"/>
                  <a:pt x="2566499" y="137160"/>
                </a:cubicBezTo>
                <a:cubicBezTo>
                  <a:pt x="2551259" y="142240"/>
                  <a:pt x="2536364" y="148504"/>
                  <a:pt x="2520779" y="152400"/>
                </a:cubicBezTo>
                <a:cubicBezTo>
                  <a:pt x="2500459" y="157480"/>
                  <a:pt x="2479431" y="160286"/>
                  <a:pt x="2459819" y="167640"/>
                </a:cubicBezTo>
                <a:cubicBezTo>
                  <a:pt x="2438547" y="175617"/>
                  <a:pt x="2419741" y="189171"/>
                  <a:pt x="2398859" y="198120"/>
                </a:cubicBezTo>
                <a:cubicBezTo>
                  <a:pt x="2374806" y="208429"/>
                  <a:pt x="2314566" y="224530"/>
                  <a:pt x="2292179" y="228600"/>
                </a:cubicBezTo>
                <a:cubicBezTo>
                  <a:pt x="2256837" y="235026"/>
                  <a:pt x="2220931" y="237935"/>
                  <a:pt x="2185499" y="243840"/>
                </a:cubicBezTo>
                <a:cubicBezTo>
                  <a:pt x="2159948" y="248098"/>
                  <a:pt x="2135060" y="256368"/>
                  <a:pt x="2109299" y="259080"/>
                </a:cubicBezTo>
                <a:cubicBezTo>
                  <a:pt x="1635838" y="308918"/>
                  <a:pt x="2079510" y="248096"/>
                  <a:pt x="1789259" y="289560"/>
                </a:cubicBezTo>
                <a:lnTo>
                  <a:pt x="1697819" y="320040"/>
                </a:lnTo>
                <a:lnTo>
                  <a:pt x="1652099" y="335280"/>
                </a:lnTo>
                <a:cubicBezTo>
                  <a:pt x="1595781" y="419757"/>
                  <a:pt x="1653841" y="352939"/>
                  <a:pt x="1575899" y="396240"/>
                </a:cubicBezTo>
                <a:cubicBezTo>
                  <a:pt x="1543877" y="414030"/>
                  <a:pt x="1514939" y="436880"/>
                  <a:pt x="1484459" y="457200"/>
                </a:cubicBezTo>
                <a:cubicBezTo>
                  <a:pt x="1469219" y="467360"/>
                  <a:pt x="1456115" y="481888"/>
                  <a:pt x="1438739" y="487680"/>
                </a:cubicBezTo>
                <a:cubicBezTo>
                  <a:pt x="1423499" y="492760"/>
                  <a:pt x="1407387" y="495736"/>
                  <a:pt x="1393019" y="502920"/>
                </a:cubicBezTo>
                <a:cubicBezTo>
                  <a:pt x="1376636" y="511111"/>
                  <a:pt x="1363005" y="523976"/>
                  <a:pt x="1347299" y="533400"/>
                </a:cubicBezTo>
                <a:cubicBezTo>
                  <a:pt x="1337559" y="539244"/>
                  <a:pt x="1321899" y="546100"/>
                  <a:pt x="1316819" y="5486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1143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52026" y="1574603"/>
            <a:ext cx="2034437" cy="4486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69141" y="3701963"/>
            <a:ext cx="2235851" cy="37416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86146" y="2329505"/>
                <a:ext cx="630173" cy="546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146" y="2329505"/>
                <a:ext cx="630173" cy="5465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68850" y="3107629"/>
                <a:ext cx="638444" cy="546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850" y="3107629"/>
                <a:ext cx="638444" cy="5465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652512" y="2014826"/>
            <a:ext cx="210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C00000"/>
                </a:solidFill>
              </a:rPr>
              <a:t>Play arm 2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523056" y="2917716"/>
            <a:ext cx="377966" cy="1215119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1352" y="4802134"/>
            <a:ext cx="2599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Play arm 1</a:t>
            </a:r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740654" y="3255550"/>
            <a:ext cx="1801450" cy="813219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427646" y="3954633"/>
            <a:ext cx="214648" cy="21464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240858" y="2625436"/>
                <a:ext cx="1419811" cy="546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858" y="2625436"/>
                <a:ext cx="1419811" cy="5465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ontent Placeholder 33"/>
          <p:cNvSpPr>
            <a:spLocks noGrp="1"/>
          </p:cNvSpPr>
          <p:nvPr>
            <p:ph idx="1"/>
          </p:nvPr>
        </p:nvSpPr>
        <p:spPr>
          <a:xfrm>
            <a:off x="5062408" y="4802134"/>
            <a:ext cx="4045025" cy="193409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Diverse covariates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/>
              <a:t>each arm played infinitely often regardless of current estimates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ym typeface="Wingdings"/>
              </a:rPr>
              <a:t>estimates converge quickly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32868" y="1517783"/>
                <a:ext cx="718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𝑿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68" y="1517783"/>
                <a:ext cx="71891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2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24" grpId="0"/>
      <p:bldP spid="4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7715-40D4-6344-BD0F-6B5CAACD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assumptions fail?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27F3D-8517-2F41-B081-16F185FB30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Covariate diversity fails if there is an intercept term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 arms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27F3D-8517-2F41-B081-16F185FB30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22C2-9FAD-E44E-913D-DE1308CC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3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7715-40D4-6344-BD0F-6B5CAACD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Guarantee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27F3D-8517-2F41-B081-16F185FB30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 2:</a:t>
                </a:r>
              </a:p>
              <a:p>
                <a:pPr marL="0" indent="0">
                  <a:buNone/>
                </a:pPr>
                <a:r>
                  <a:rPr lang="en-US" dirty="0"/>
                  <a:t>If covariates are not diverse and/or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 arms, then the cumulative regret of Greedy Bandit is logarithmic with probability at least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𝑲𝒅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𝑪𝑲𝒎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1" i="1" dirty="0">
                  <a:solidFill>
                    <a:srgbClr val="EB99A7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initial samples per arm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27F3D-8517-2F41-B081-16F185FB30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1" t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D22C2-9FAD-E44E-913D-DE1308CC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61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Bandit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917873" cy="4257022"/>
          </a:xfrm>
        </p:spPr>
        <p:txBody>
          <a:bodyPr>
            <a:normAutofit/>
          </a:bodyPr>
          <a:lstStyle/>
          <a:p>
            <a:r>
              <a:rPr lang="en-US" dirty="0"/>
              <a:t>Greedy Bandit outperforms other bandit algorithms when covariates are diverse</a:t>
            </a:r>
          </a:p>
          <a:p>
            <a:pPr lvl="1"/>
            <a:r>
              <a:rPr lang="en-US" dirty="0"/>
              <a:t>Explains why literature suggests taking smaller confidence sets</a:t>
            </a:r>
          </a:p>
          <a:p>
            <a:r>
              <a:rPr lang="en-US" dirty="0"/>
              <a:t>But</a:t>
            </a:r>
            <a:r>
              <a:rPr lang="mr-IN" dirty="0"/>
              <a:t>…</a:t>
            </a:r>
            <a:r>
              <a:rPr lang="en-US" dirty="0"/>
              <a:t> greedy bandit fails badly without covariate diversity</a:t>
            </a:r>
          </a:p>
          <a:p>
            <a:pPr lvl="1"/>
            <a:r>
              <a:rPr lang="en-US" dirty="0"/>
              <a:t>Works with some probability</a:t>
            </a:r>
          </a:p>
          <a:p>
            <a:r>
              <a:rPr lang="en-US" dirty="0"/>
              <a:t>How can we ensure </a:t>
            </a:r>
            <a:r>
              <a:rPr lang="en-US" dirty="0">
                <a:solidFill>
                  <a:srgbClr val="EB99A7"/>
                </a:solidFill>
              </a:rPr>
              <a:t>asymptotic convergence </a:t>
            </a:r>
            <a:r>
              <a:rPr lang="en-US" dirty="0"/>
              <a:t>while </a:t>
            </a:r>
            <a:r>
              <a:rPr lang="en-US" dirty="0">
                <a:solidFill>
                  <a:srgbClr val="EB99A7"/>
                </a:solidFill>
              </a:rPr>
              <a:t>avoiding unnecessary experimentation</a:t>
            </a:r>
            <a:r>
              <a:rPr lang="en-US" dirty="0"/>
              <a:t>?</a:t>
            </a:r>
          </a:p>
          <a:p>
            <a:endParaRPr lang="en-US" b="1" dirty="0">
              <a:solidFill>
                <a:srgbClr val="EB99A7"/>
              </a:solidFill>
            </a:endParaRPr>
          </a:p>
          <a:p>
            <a:r>
              <a:rPr lang="en-US" b="1" dirty="0">
                <a:solidFill>
                  <a:srgbClr val="EB99A7"/>
                </a:solidFill>
              </a:rPr>
              <a:t>Idea</a:t>
            </a:r>
            <a:r>
              <a:rPr lang="en-US" dirty="0"/>
              <a:t>: use observed data to check for covariate diversity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Greedy-First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Start greedy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If at any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charset="0"/>
                  </a:rPr>
                  <a:t>,</a:t>
                </a:r>
              </a:p>
              <a:p>
                <a:pPr marL="349250" lvl="1" indent="0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1…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𝐾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/4</m:t>
                      </m:r>
                    </m:oMath>
                  </m:oMathPara>
                </a14:m>
                <a:endParaRPr lang="en-US" dirty="0"/>
              </a:p>
              <a:p>
                <a:pPr marL="349250" lvl="1" indent="0">
                  <a:buNone/>
                </a:pPr>
                <a:r>
                  <a:rPr lang="en-US" dirty="0"/>
                  <a:t>     then, switch to non-greedy algorithm (OLS Bandit, GZ13)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rgbClr val="EB99A7"/>
                    </a:solidFill>
                  </a:rPr>
                  <a:t>Hypothesis test</a:t>
                </a:r>
                <a:r>
                  <a:rPr lang="en-US" dirty="0"/>
                  <a:t>: is greedy approach converging? Which treatment needs more data?</a:t>
                </a:r>
              </a:p>
              <a:p>
                <a:pPr marL="34925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3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Convergence: Greedy-First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69141"/>
                <a:ext cx="8031480" cy="42570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Theorem 3:</a:t>
                </a:r>
              </a:p>
              <a:p>
                <a:pPr marL="0" indent="0">
                  <a:buNone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dirty="0"/>
                  <a:t>, the cumulative regret of Greedy-First is bounded by: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𝑻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≤</m:t>
                      </m:r>
                      <m:r>
                        <a:rPr lang="en-US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  <m:t>𝑻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Furthermore, if covariate diversity is satisfied, it is purely greedy with probability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𝟏</m:t>
                          </m:r>
                          <m:r>
                            <a:rPr lang="en-US" b="1" i="0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  <m:t>𝐝</m:t>
                              </m:r>
                            </m:num>
                            <m:den>
                              <m:r>
                                <a:rPr lang="en-US" b="1" i="0" smtClean="0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  <m:t>𝐂</m:t>
                              </m:r>
                            </m:den>
                          </m:f>
                          <m:r>
                            <a:rPr lang="en-US" b="1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mr-IN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FFC000"/>
                                  </a:solidFill>
                                  <a:latin typeface="Cambria Math" charset="0"/>
                                </a:rPr>
                                <m:t>𝑪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 chosen initialization time.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69141"/>
                <a:ext cx="8031480" cy="4257022"/>
              </a:xfrm>
              <a:blipFill>
                <a:blip r:embed="rId2"/>
                <a:stretch>
                  <a:fillRect l="-1738" t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33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2D55-D754-0447-91FA-0287B7EF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Guarantee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50DBB-EF52-9042-9075-D39390884E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69141"/>
                <a:ext cx="7770813" cy="4257022"/>
              </a:xfrm>
            </p:spPr>
            <p:txBody>
              <a:bodyPr/>
              <a:lstStyle/>
              <a:p>
                <a:r>
                  <a:rPr lang="en-US" dirty="0"/>
                  <a:t>Theorem 4:</a:t>
                </a:r>
              </a:p>
              <a:p>
                <a:pPr marL="0" indent="0">
                  <a:spcAft>
                    <a:spcPts val="2400"/>
                  </a:spcAft>
                  <a:buNone/>
                </a:pPr>
                <a:r>
                  <a:rPr lang="en-US" dirty="0"/>
                  <a:t>In general, Greedy-First remains greedy with probability at least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𝑲𝒅</m:t>
                          </m:r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𝑪𝑲𝒎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𝐞𝐱𝐩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1" i="1" dirty="0">
                  <a:solidFill>
                    <a:srgbClr val="EB99A7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initial samples per arm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50DBB-EF52-9042-9075-D39390884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69141"/>
                <a:ext cx="7770813" cy="4257022"/>
              </a:xfrm>
              <a:blipFill>
                <a:blip r:embed="rId2"/>
                <a:stretch>
                  <a:fillRect l="-1794" t="-595" r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4C0DF-54D7-224B-8C1B-70002CF8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44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e-commerce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EB99A7"/>
                </a:solidFill>
              </a:rPr>
              <a:t>Internet user covariates</a:t>
            </a:r>
            <a:r>
              <a:rPr lang="en-US" dirty="0"/>
              <a:t>: demographics, past clicks, search keywords</a:t>
            </a:r>
          </a:p>
          <a:p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Leverage user information to tailor:</a:t>
            </a:r>
          </a:p>
          <a:p>
            <a:pPr lvl="1"/>
            <a:r>
              <a:rPr lang="en-US" dirty="0"/>
              <a:t>website layout </a:t>
            </a:r>
            <a:r>
              <a:rPr lang="en-US" dirty="0">
                <a:solidFill>
                  <a:srgbClr val="EB99A7"/>
                </a:solidFill>
              </a:rPr>
              <a:t>(A/B testing)</a:t>
            </a:r>
          </a:p>
          <a:p>
            <a:pPr lvl="1"/>
            <a:r>
              <a:rPr lang="en-US" dirty="0"/>
              <a:t>featured products </a:t>
            </a:r>
            <a:r>
              <a:rPr lang="en-US" dirty="0">
                <a:solidFill>
                  <a:srgbClr val="EB99A7"/>
                </a:solidFill>
              </a:rPr>
              <a:t>(retail)</a:t>
            </a:r>
          </a:p>
          <a:p>
            <a:pPr lvl="1"/>
            <a:r>
              <a:rPr lang="en-US" dirty="0"/>
              <a:t>ads </a:t>
            </a:r>
            <a:r>
              <a:rPr lang="en-US" dirty="0">
                <a:solidFill>
                  <a:srgbClr val="EB99A7"/>
                </a:solidFill>
              </a:rPr>
              <a:t>(marketing)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5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36" y="2726597"/>
            <a:ext cx="4474340" cy="84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090F-4F0B-894B-8102-337AA0BF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Guarantee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5963B4-2E24-E141-A8F4-C633A1AA5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50894"/>
            <a:ext cx="4722654" cy="47226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260DF-EB68-EA43-986F-B36D4CED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39D6941-2887-5F48-BCF7-5140156004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34990" y="1869141"/>
                <a:ext cx="3188970" cy="4257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ts val="2000"/>
                  </a:spcBef>
                  <a:buFontTx/>
                  <a:buBlip>
                    <a:blip r:embed="rId3"/>
                  </a:buBlip>
                  <a:defRPr sz="2200" kern="120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85800" indent="-336550" algn="l" defTabSz="914400" rtl="0" eaLnBrk="1" latinLnBrk="0" hangingPunct="1">
                  <a:spcBef>
                    <a:spcPts val="600"/>
                  </a:spcBef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35050" indent="-349250" algn="l" defTabSz="914400" rtl="0" eaLnBrk="1" latinLnBrk="0" hangingPunct="1">
                  <a:spcBef>
                    <a:spcPts val="600"/>
                  </a:spcBef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-336550" algn="l" defTabSz="914400" rtl="0" eaLnBrk="1" latinLnBrk="0" hangingPunct="1">
                  <a:spcBef>
                    <a:spcPts val="600"/>
                  </a:spcBef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720850" indent="-349250" algn="l" defTabSz="914400" rtl="0" eaLnBrk="1" latinLnBrk="0" hangingPunct="1">
                  <a:spcBef>
                    <a:spcPts val="600"/>
                  </a:spcBef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55813" indent="-336550" algn="l" defTabSz="914400" rtl="0" eaLnBrk="1" latinLnBrk="0" hangingPunct="1">
                  <a:spcBef>
                    <a:spcPct val="20000"/>
                  </a:spcBef>
                  <a:buFontTx/>
                  <a:buBlip>
                    <a:blip r:embed="rId3"/>
                  </a:buBlip>
                  <a:defRPr lang="en-US" sz="1800" kern="1200" dirty="0" smtClean="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398713" indent="-336550" algn="l" defTabSz="914400" rtl="0" eaLnBrk="1" latinLnBrk="0" hangingPunct="1">
                  <a:spcBef>
                    <a:spcPct val="20000"/>
                  </a:spcBef>
                  <a:buFontTx/>
                  <a:buBlip>
                    <a:blip r:embed="rId3"/>
                  </a:buBlip>
                  <a:defRPr lang="en-US" sz="1800" kern="1200" dirty="0" smtClean="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43200" indent="-336550" algn="l" defTabSz="914400" rtl="0" eaLnBrk="1" latinLnBrk="0" hangingPunct="1">
                  <a:spcBef>
                    <a:spcPct val="20000"/>
                  </a:spcBef>
                  <a:buFontTx/>
                  <a:buBlip>
                    <a:blip r:embed="rId3"/>
                  </a:buBlip>
                  <a:defRPr lang="en-US" sz="1800" kern="1200" dirty="0" smtClean="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087688" indent="-336550" algn="l" defTabSz="914400" rtl="0" eaLnBrk="1" latinLnBrk="0" hangingPunct="1">
                  <a:spcBef>
                    <a:spcPct val="20000"/>
                  </a:spcBef>
                  <a:buFontTx/>
                  <a:buBlip>
                    <a:blip r:embed="rId3"/>
                  </a:buBlip>
                  <a:defRPr lang="en-US" sz="1800" kern="1200" dirty="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Bounds are quite conservative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39D6941-2887-5F48-BCF7-514015600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990" y="1869141"/>
                <a:ext cx="3188970" cy="4257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705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(Synthetic)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</a:t>
                </a:r>
              </a:p>
              <a:p>
                <a:pPr lvl="1"/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OFUL-LS</a:t>
                </a:r>
                <a:r>
                  <a:rPr lang="en-US" dirty="0"/>
                  <a:t> (Dani et al., 2008; </a:t>
                </a:r>
                <a:r>
                  <a:rPr lang="en-US" dirty="0" err="1"/>
                  <a:t>Abbasi-Yadkori</a:t>
                </a:r>
                <a:r>
                  <a:rPr lang="en-US" dirty="0"/>
                  <a:t> et al., 2011)</a:t>
                </a:r>
                <a:endPara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OLS Bandit</a:t>
                </a:r>
                <a:r>
                  <a:rPr lang="en-US" dirty="0"/>
                  <a:t> (</a:t>
                </a:r>
                <a:r>
                  <a:rPr lang="en-US" dirty="0" err="1"/>
                  <a:t>Goldenshluger</a:t>
                </a:r>
                <a:r>
                  <a:rPr lang="en-US" dirty="0"/>
                  <a:t> and </a:t>
                </a:r>
                <a:r>
                  <a:rPr lang="en-US" dirty="0" err="1"/>
                  <a:t>Zeevi</a:t>
                </a:r>
                <a:r>
                  <a:rPr lang="en-US" dirty="0"/>
                  <a:t>, 2013)</a:t>
                </a:r>
                <a:endPara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Thompson Sampling</a:t>
                </a:r>
              </a:p>
              <a:p>
                <a:pPr lvl="2"/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Prior-free </a:t>
                </a:r>
                <a:r>
                  <a:rPr lang="en-US" dirty="0"/>
                  <a:t>(Agrawal-Goyal, 2013)</a:t>
                </a:r>
              </a:p>
              <a:p>
                <a:pPr lvl="2"/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Prior-dependent </a:t>
                </a:r>
                <a:r>
                  <a:rPr lang="en-US" dirty="0"/>
                  <a:t>(Russo-Van Roy, 2014)</a:t>
                </a:r>
              </a:p>
              <a:p>
                <a:pPr lvl="1"/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Greedy Bandit</a:t>
                </a:r>
                <a:r>
                  <a:rPr lang="en-US" dirty="0"/>
                  <a:t>: always myopic</a:t>
                </a:r>
              </a:p>
              <a:p>
                <a:pPr lvl="1"/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Greedy-First</a:t>
                </a:r>
                <a:r>
                  <a:rPr lang="en-US" dirty="0"/>
                  <a:t>: starts myopic, switches to OLS Bandit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Repeat each algorithm 1000 times under Bayesian setting, i.e., arm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sampled each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69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7E9426-0AB4-A945-BE1A-F34EC03CF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40" y="1265829"/>
            <a:ext cx="5489936" cy="548993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Covariate Diversity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6181" y="6352143"/>
            <a:ext cx="99899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-277036" y="3644754"/>
            <a:ext cx="178920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Expected Regret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27755" y="1873665"/>
            <a:ext cx="3033365" cy="4257022"/>
          </a:xfrm>
        </p:spPr>
        <p:txBody>
          <a:bodyPr/>
          <a:lstStyle/>
          <a:p>
            <a:r>
              <a:rPr lang="en-US" dirty="0"/>
              <a:t>OFUL and TS given </a:t>
            </a:r>
            <a:r>
              <a:rPr lang="en-US" dirty="0">
                <a:solidFill>
                  <a:srgbClr val="EB99A7"/>
                </a:solidFill>
              </a:rPr>
              <a:t>true prior </a:t>
            </a:r>
            <a:r>
              <a:rPr lang="en-US" dirty="0"/>
              <a:t>and parameters</a:t>
            </a:r>
          </a:p>
          <a:p>
            <a:r>
              <a:rPr lang="en-US" dirty="0"/>
              <a:t>Covariates from mixture of Bernoulli and Gaussians</a:t>
            </a:r>
          </a:p>
          <a:p>
            <a:r>
              <a:rPr lang="en-US" dirty="0">
                <a:solidFill>
                  <a:srgbClr val="EB99A7"/>
                </a:solidFill>
              </a:rPr>
              <a:t>Greedy, Greedy-First perform best</a:t>
            </a:r>
          </a:p>
        </p:txBody>
      </p:sp>
    </p:spTree>
    <p:extLst>
      <p:ext uri="{BB962C8B-B14F-4D97-AF65-F5344CB8AC3E}">
        <p14:creationId xmlns:p14="http://schemas.microsoft.com/office/powerpoint/2010/main" val="4280492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907029C-973F-BB4C-982A-B13C68BE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40" y="1231539"/>
            <a:ext cx="5489936" cy="54899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66181" y="6291183"/>
            <a:ext cx="99899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-277036" y="3644754"/>
            <a:ext cx="178920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Expected Regret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27755" y="1873665"/>
            <a:ext cx="3216245" cy="4257022"/>
          </a:xfrm>
        </p:spPr>
        <p:txBody>
          <a:bodyPr/>
          <a:lstStyle/>
          <a:p>
            <a:r>
              <a:rPr lang="en-US" dirty="0"/>
              <a:t>OFUL and TS given </a:t>
            </a:r>
            <a:r>
              <a:rPr lang="en-US" dirty="0">
                <a:solidFill>
                  <a:srgbClr val="EB99A7"/>
                </a:solidFill>
              </a:rPr>
              <a:t>true prior</a:t>
            </a:r>
            <a:r>
              <a:rPr lang="en-US" dirty="0"/>
              <a:t> and parameters</a:t>
            </a:r>
          </a:p>
          <a:p>
            <a:r>
              <a:rPr lang="en-US" dirty="0"/>
              <a:t>No covariate diversity</a:t>
            </a:r>
          </a:p>
          <a:p>
            <a:r>
              <a:rPr lang="en-US" dirty="0">
                <a:solidFill>
                  <a:srgbClr val="EB99A7"/>
                </a:solidFill>
              </a:rPr>
              <a:t>Greedy is worst</a:t>
            </a:r>
          </a:p>
          <a:p>
            <a:r>
              <a:rPr lang="en-US" dirty="0">
                <a:solidFill>
                  <a:srgbClr val="EB99A7"/>
                </a:solidFill>
              </a:rPr>
              <a:t>Greedy-First is best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Covariate Diversity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27755" y="5073134"/>
            <a:ext cx="3047999" cy="1402715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Greedy works ~90% of the time even when covariates are not diverse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32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(Real Data)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978140" cy="4257022"/>
          </a:xfrm>
        </p:spPr>
        <p:txBody>
          <a:bodyPr>
            <a:normAutofit/>
          </a:bodyPr>
          <a:lstStyle/>
          <a:p>
            <a:r>
              <a:rPr lang="en-US" dirty="0"/>
              <a:t>Public datasets</a:t>
            </a: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EEG</a:t>
            </a:r>
            <a:r>
              <a:rPr lang="en-US" dirty="0"/>
              <a:t> (</a:t>
            </a:r>
            <a:r>
              <a:rPr lang="en-US" dirty="0" err="1"/>
              <a:t>OpenML</a:t>
            </a:r>
            <a:r>
              <a:rPr lang="en-US" dirty="0"/>
              <a:t>)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Eye Movement </a:t>
            </a:r>
            <a:r>
              <a:rPr lang="en-US" dirty="0"/>
              <a:t>(</a:t>
            </a:r>
            <a:r>
              <a:rPr lang="en-US" dirty="0" err="1"/>
              <a:t>OpenML</a:t>
            </a:r>
            <a:r>
              <a:rPr lang="en-US" dirty="0"/>
              <a:t>)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Cardiotocography </a:t>
            </a:r>
            <a:r>
              <a:rPr lang="en-US" dirty="0"/>
              <a:t>(</a:t>
            </a:r>
            <a:r>
              <a:rPr lang="en-US" dirty="0" err="1"/>
              <a:t>OpenML</a:t>
            </a:r>
            <a:r>
              <a:rPr lang="en-US" dirty="0"/>
              <a:t>)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Warfarin </a:t>
            </a:r>
            <a:r>
              <a:rPr lang="en-US" dirty="0"/>
              <a:t>(International Warfarin Pharmacogenetics Consortium)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Not Bayes regret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13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2567C9-41BC-7B48-9469-E524C083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Datasets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AACBDF-6114-B141-9BC1-FDC5DEAE6C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170" y="1680369"/>
            <a:ext cx="4297680" cy="429768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72C9FE-DF0A-7649-8CB1-E49E152B73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52010" y="1680369"/>
            <a:ext cx="4297680" cy="42976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29FEA-BA8D-5142-80E8-0BA5AE6A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55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1C82D-84B2-7C49-BAF5-CBA1EFDA436E}"/>
              </a:ext>
            </a:extLst>
          </p:cNvPr>
          <p:cNvSpPr txBox="1"/>
          <p:nvPr/>
        </p:nvSpPr>
        <p:spPr>
          <a:xfrm>
            <a:off x="2024410" y="599940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EEG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93BAE-EC55-7C4D-91E6-EA3AA605FBA3}"/>
              </a:ext>
            </a:extLst>
          </p:cNvPr>
          <p:cNvSpPr txBox="1"/>
          <p:nvPr/>
        </p:nvSpPr>
        <p:spPr>
          <a:xfrm>
            <a:off x="5951322" y="5990749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Eye Movement</a:t>
            </a:r>
          </a:p>
        </p:txBody>
      </p:sp>
    </p:spTree>
    <p:extLst>
      <p:ext uri="{BB962C8B-B14F-4D97-AF65-F5344CB8AC3E}">
        <p14:creationId xmlns:p14="http://schemas.microsoft.com/office/powerpoint/2010/main" val="3092976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2567C9-41BC-7B48-9469-E524C083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29FEA-BA8D-5142-80E8-0BA5AE6A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56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1C82D-84B2-7C49-BAF5-CBA1EFDA436E}"/>
              </a:ext>
            </a:extLst>
          </p:cNvPr>
          <p:cNvSpPr txBox="1"/>
          <p:nvPr/>
        </p:nvSpPr>
        <p:spPr>
          <a:xfrm>
            <a:off x="1357467" y="5999400"/>
            <a:ext cx="201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Cardiotocography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93BAE-EC55-7C4D-91E6-EA3AA605FBA3}"/>
              </a:ext>
            </a:extLst>
          </p:cNvPr>
          <p:cNvSpPr txBox="1"/>
          <p:nvPr/>
        </p:nvSpPr>
        <p:spPr>
          <a:xfrm>
            <a:off x="6250379" y="5990749"/>
            <a:ext cx="110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Warfarin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D1AD1E-06AE-334B-8082-55FE81FC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" y="1680369"/>
            <a:ext cx="4297680" cy="42976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FBCB7D-94B6-844C-A99D-E67C3B83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0" y="1680369"/>
            <a:ext cx="429768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67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959436" cy="42570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Practical challenges in online decision-making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rgbClr val="EB99A7"/>
                </a:solidFill>
              </a:rPr>
              <a:t>High-dimensional</a:t>
            </a:r>
            <a:r>
              <a:rPr lang="en-US" dirty="0"/>
              <a:t> covariates, excessive early experimentation: LASSO Bandit</a:t>
            </a:r>
            <a:endParaRPr lang="en-US" sz="1700" dirty="0"/>
          </a:p>
          <a:p>
            <a:pPr lvl="1"/>
            <a:r>
              <a:rPr lang="en-US" dirty="0"/>
              <a:t>New regret bounds that are poly-logarithmic in # of covariates</a:t>
            </a:r>
          </a:p>
          <a:p>
            <a:pPr lvl="1"/>
            <a:r>
              <a:rPr lang="en-US" dirty="0"/>
              <a:t>Significantly improves performance for </a:t>
            </a:r>
            <a:r>
              <a:rPr lang="en-US" i="1" dirty="0"/>
              <a:t>initial</a:t>
            </a:r>
            <a:r>
              <a:rPr lang="en-US" dirty="0"/>
              <a:t> users</a:t>
            </a:r>
          </a:p>
          <a:p>
            <a:pPr lvl="1"/>
            <a:r>
              <a:rPr lang="en-US" dirty="0"/>
              <a:t>Practical value in a healthcare case study</a:t>
            </a:r>
          </a:p>
          <a:p>
            <a:pPr lvl="3"/>
            <a:endParaRPr lang="en-US" dirty="0"/>
          </a:p>
          <a:p>
            <a:r>
              <a:rPr lang="en-US" dirty="0"/>
              <a:t>Avoid </a:t>
            </a:r>
            <a:r>
              <a:rPr lang="en-US" dirty="0">
                <a:solidFill>
                  <a:srgbClr val="EB99A7"/>
                </a:solidFill>
              </a:rPr>
              <a:t>costly experimentation</a:t>
            </a:r>
            <a:r>
              <a:rPr lang="en-US" dirty="0"/>
              <a:t>: Greedy-First</a:t>
            </a:r>
          </a:p>
          <a:p>
            <a:pPr lvl="1"/>
            <a:r>
              <a:rPr lang="en-US" dirty="0"/>
              <a:t>Proof of optimality of greedy policy under covariate diversity</a:t>
            </a:r>
          </a:p>
          <a:p>
            <a:pPr lvl="1"/>
            <a:r>
              <a:rPr lang="en-US" dirty="0"/>
              <a:t>Reduces unnecessary user experimentation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6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better predictive models</a:t>
            </a:r>
          </a:p>
          <a:p>
            <a:r>
              <a:rPr lang="en-US" dirty="0"/>
              <a:t>More complex decision-making problems</a:t>
            </a:r>
          </a:p>
          <a:p>
            <a:pPr lvl="1"/>
            <a:r>
              <a:rPr lang="en-US" dirty="0"/>
              <a:t>Example: returning patients, capacity constraints</a:t>
            </a:r>
          </a:p>
          <a:p>
            <a:r>
              <a:rPr lang="en-US" dirty="0"/>
              <a:t>Cost of information (predictive covariates)</a:t>
            </a:r>
          </a:p>
          <a:p>
            <a:r>
              <a:rPr lang="en-US" dirty="0"/>
              <a:t>Robust learning if covariates / outcomes data is not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3318508"/>
            <a:ext cx="7770813" cy="249839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EB99A7"/>
                </a:solidFill>
              </a:rPr>
              <a:t>hamsab@wharton.upenn.edu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EB99A7"/>
                </a:solidFill>
              </a:rPr>
              <a:t>JMHH 557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0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Personalized Decision-Making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859994" cy="425702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EB99A7"/>
                </a:solidFill>
              </a:rPr>
              <a:t>Challenges</a:t>
            </a:r>
            <a:r>
              <a:rPr lang="en-US" sz="2400" dirty="0"/>
              <a:t>: high-dimensional user covariates, costly experimentation</a:t>
            </a:r>
          </a:p>
          <a:p>
            <a:endParaRPr lang="en-US" sz="2400" b="1" i="1" dirty="0"/>
          </a:p>
          <a:p>
            <a:pPr marL="0" indent="0">
              <a:buNone/>
            </a:pPr>
            <a:r>
              <a:rPr lang="en-US" sz="2400" dirty="0">
                <a:solidFill>
                  <a:srgbClr val="EB99A7"/>
                </a:solidFill>
              </a:rPr>
              <a:t>“Online Decision-Making with High-Dimensional Covariates”</a:t>
            </a:r>
            <a:r>
              <a:rPr lang="en-US" sz="2400" dirty="0">
                <a:solidFill>
                  <a:srgbClr val="EB969E"/>
                </a:solidFill>
              </a:rPr>
              <a:t>  </a:t>
            </a:r>
            <a:r>
              <a:rPr lang="en-US" sz="2000" dirty="0"/>
              <a:t>(joint work with M. </a:t>
            </a:r>
            <a:r>
              <a:rPr lang="en-US" sz="2000" dirty="0" err="1"/>
              <a:t>Bayati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EB99A7"/>
                </a:solidFill>
              </a:rPr>
              <a:t>“Mostly Exploration-Free Algorithms for Contextual Bandits”</a:t>
            </a:r>
            <a:r>
              <a:rPr lang="en-US" sz="2400" b="1" i="1" dirty="0">
                <a:solidFill>
                  <a:srgbClr val="EB99A7"/>
                </a:solidFill>
              </a:rPr>
              <a:t>  </a:t>
            </a:r>
            <a:r>
              <a:rPr lang="en-US" sz="2000" dirty="0"/>
              <a:t>(joint work with M. </a:t>
            </a:r>
            <a:r>
              <a:rPr lang="en-US" sz="2000" dirty="0" err="1"/>
              <a:t>Bayati</a:t>
            </a:r>
            <a:r>
              <a:rPr lang="en-US" sz="2000" dirty="0"/>
              <a:t> and K. </a:t>
            </a:r>
            <a:r>
              <a:rPr lang="en-US" sz="2000" dirty="0" err="1"/>
              <a:t>Khosravi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87870" y="3259960"/>
            <a:ext cx="7630635" cy="1252219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2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Personalization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7</a:t>
            </a:fld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99260" y="1781082"/>
            <a:ext cx="2118013" cy="883227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Historical </a:t>
            </a:r>
            <a:r>
              <a:rPr lang="en-US" b="1" dirty="0"/>
              <a:t>Data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512199" y="1781082"/>
            <a:ext cx="2118013" cy="883227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Prediction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25138" y="1781081"/>
            <a:ext cx="2118013" cy="883227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Decision</a:t>
            </a:r>
          </a:p>
        </p:txBody>
      </p:sp>
      <p:cxnSp>
        <p:nvCxnSpPr>
          <p:cNvPr id="25" name="Straight Arrow Connector 24"/>
          <p:cNvCxnSpPr>
            <a:stCxn id="22" idx="3"/>
            <a:endCxn id="23" idx="1"/>
          </p:cNvCxnSpPr>
          <p:nvPr/>
        </p:nvCxnSpPr>
        <p:spPr>
          <a:xfrm>
            <a:off x="3117273" y="2222696"/>
            <a:ext cx="39492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630212" y="2222694"/>
            <a:ext cx="39492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22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Number of Variables</a:t>
            </a: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685800" y="5524371"/>
            <a:ext cx="7770813" cy="797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# covariates in medical DM: </a:t>
            </a:r>
            <a:r>
              <a:rPr lang="en-US" sz="2000" dirty="0">
                <a:solidFill>
                  <a:srgbClr val="EB99A7"/>
                </a:solidFill>
              </a:rPr>
              <a:t>1,500</a:t>
            </a:r>
            <a:r>
              <a:rPr lang="en-US" sz="2000" dirty="0"/>
              <a:t> (Bertsimas et al, 2008) </a:t>
            </a:r>
            <a:r>
              <a:rPr lang="en-US" sz="2000" dirty="0">
                <a:solidFill>
                  <a:srgbClr val="EB99A7"/>
                </a:solidFill>
              </a:rPr>
              <a:t>10,000</a:t>
            </a:r>
            <a:r>
              <a:rPr lang="en-US" sz="2000" dirty="0"/>
              <a:t> (Wiens et al, 2012), </a:t>
            </a:r>
            <a:r>
              <a:rPr lang="en-US" sz="2000" dirty="0">
                <a:solidFill>
                  <a:srgbClr val="EB99A7"/>
                </a:solidFill>
              </a:rPr>
              <a:t>40,000</a:t>
            </a:r>
            <a:r>
              <a:rPr lang="en-US" sz="2000" dirty="0"/>
              <a:t> (</a:t>
            </a:r>
            <a:r>
              <a:rPr lang="en-US" sz="2000" dirty="0" err="1"/>
              <a:t>Razavian</a:t>
            </a:r>
            <a:r>
              <a:rPr lang="en-US" sz="2000" dirty="0"/>
              <a:t> et al, 2015), etc.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28" y="1705253"/>
            <a:ext cx="1019039" cy="1061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1408" y="2772810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Medications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62" y="3682514"/>
            <a:ext cx="1117726" cy="108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77" y="1799604"/>
            <a:ext cx="1500602" cy="124464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21677" y="3048152"/>
            <a:ext cx="1500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Radiology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0641" y="4770334"/>
            <a:ext cx="1500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Diagnoses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20" y="1696333"/>
            <a:ext cx="2126673" cy="141669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705655" y="3136084"/>
            <a:ext cx="1500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Procedures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71" y="3585913"/>
            <a:ext cx="2163067" cy="143483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507873" y="4836082"/>
            <a:ext cx="1500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Lab Tests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92" y="3445392"/>
            <a:ext cx="1249500" cy="14198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571" y="1727894"/>
            <a:ext cx="1727368" cy="12955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26"/>
          <a:stretch/>
        </p:blipFill>
        <p:spPr>
          <a:xfrm>
            <a:off x="6811245" y="3682514"/>
            <a:ext cx="1871694" cy="11020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924679" y="4771059"/>
            <a:ext cx="163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Biomarkers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72135" y="4886697"/>
            <a:ext cx="163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Nurse Notes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55571" y="3023420"/>
            <a:ext cx="172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Genomics</a:t>
            </a:r>
          </a:p>
        </p:txBody>
      </p:sp>
    </p:spTree>
    <p:extLst>
      <p:ext uri="{BB962C8B-B14F-4D97-AF65-F5344CB8AC3E}">
        <p14:creationId xmlns:p14="http://schemas.microsoft.com/office/powerpoint/2010/main" val="422512484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7770813" cy="448720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High-dimensional</a:t>
            </a:r>
            <a:r>
              <a:rPr lang="en-US" dirty="0"/>
              <a:t> covariates </a:t>
            </a:r>
            <a:r>
              <a:rPr lang="en-US" dirty="0">
                <a:sym typeface="Wingdings" panose="05000000000000000000" pitchFamily="2" charset="2"/>
              </a:rPr>
              <a:t> require lots of historical data</a:t>
            </a:r>
          </a:p>
          <a:p>
            <a:r>
              <a:rPr lang="en-US" dirty="0">
                <a:sym typeface="Wingdings" panose="05000000000000000000" pitchFamily="2" charset="2"/>
              </a:rPr>
              <a:t>Too costly to randomize initial users</a:t>
            </a:r>
          </a:p>
          <a:p>
            <a:r>
              <a:rPr lang="en-US" dirty="0">
                <a:sym typeface="Wingdings" panose="05000000000000000000" pitchFamily="2" charset="2"/>
              </a:rPr>
              <a:t>Gather data while making decisions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8854" y="1573954"/>
            <a:ext cx="2118013" cy="1775469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Historical Data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512199" y="2020075"/>
            <a:ext cx="2118013" cy="883227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Prediction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25138" y="2020074"/>
            <a:ext cx="2118013" cy="883227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Decision</a:t>
            </a:r>
          </a:p>
        </p:txBody>
      </p: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>
            <a:off x="3126867" y="2461689"/>
            <a:ext cx="385332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630212" y="2461687"/>
            <a:ext cx="39492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12198" y="3103688"/>
            <a:ext cx="2118013" cy="883227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Feedback</a:t>
            </a:r>
          </a:p>
        </p:txBody>
      </p:sp>
      <p:cxnSp>
        <p:nvCxnSpPr>
          <p:cNvPr id="15" name="Straight Arrow Connector 14"/>
          <p:cNvCxnSpPr>
            <a:stCxn id="9" idx="2"/>
          </p:cNvCxnSpPr>
          <p:nvPr/>
        </p:nvCxnSpPr>
        <p:spPr>
          <a:xfrm flipH="1">
            <a:off x="5639012" y="2903301"/>
            <a:ext cx="1445133" cy="64200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1" flipV="1">
            <a:off x="3090933" y="3221548"/>
            <a:ext cx="421265" cy="32375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4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102689</TotalTime>
  <Words>2492</Words>
  <Application>Microsoft Macintosh PowerPoint</Application>
  <PresentationFormat>On-screen Show (4:3)</PresentationFormat>
  <Paragraphs>579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Calisto MT</vt:lpstr>
      <vt:lpstr>Cambria Math</vt:lpstr>
      <vt:lpstr>Wingdings</vt:lpstr>
      <vt:lpstr>Story</vt:lpstr>
      <vt:lpstr>Online Decision-Making Algorithms for Data-Driven Operations</vt:lpstr>
      <vt:lpstr>Healthcare</vt:lpstr>
      <vt:lpstr>Personalized Decision-Making</vt:lpstr>
      <vt:lpstr>BATTLE Trial (Phase II)</vt:lpstr>
      <vt:lpstr>e-commerce</vt:lpstr>
      <vt:lpstr>Personalized Decision-Making</vt:lpstr>
      <vt:lpstr>Personalization Pipeline</vt:lpstr>
      <vt:lpstr>Large Number of Variables</vt:lpstr>
      <vt:lpstr>Online Pipeline</vt:lpstr>
      <vt:lpstr>Bandits with Covariates</vt:lpstr>
      <vt:lpstr>Bandits with Covariates</vt:lpstr>
      <vt:lpstr>BATTLE Trial (Phase II)</vt:lpstr>
      <vt:lpstr>High-Dimensional Covariates</vt:lpstr>
      <vt:lpstr>Formulation</vt:lpstr>
      <vt:lpstr>Overview</vt:lpstr>
      <vt:lpstr>Related Literature</vt:lpstr>
      <vt:lpstr>Related Literature</vt:lpstr>
      <vt:lpstr>Main Result</vt:lpstr>
      <vt:lpstr>Our Contributions</vt:lpstr>
      <vt:lpstr>Algorithm +  Technical Intuition</vt:lpstr>
      <vt:lpstr>LASSO</vt:lpstr>
      <vt:lpstr>Naïve Algorithm</vt:lpstr>
      <vt:lpstr>What’s the problem?</vt:lpstr>
      <vt:lpstr>LASSO Bandit</vt:lpstr>
      <vt:lpstr>Algorithm</vt:lpstr>
      <vt:lpstr>Algorithm</vt:lpstr>
      <vt:lpstr>ASE Convergence</vt:lpstr>
      <vt:lpstr>LASSO Convergence</vt:lpstr>
      <vt:lpstr>Experiments</vt:lpstr>
      <vt:lpstr>Bandit Feedback</vt:lpstr>
      <vt:lpstr>Warfarin Dosing</vt:lpstr>
      <vt:lpstr>Warfarin Dosing</vt:lpstr>
      <vt:lpstr>Warfarin Dosing</vt:lpstr>
      <vt:lpstr>Warfarin Dosing</vt:lpstr>
      <vt:lpstr>Results on Warfarin Data</vt:lpstr>
      <vt:lpstr>Results on Warfarin Data</vt:lpstr>
      <vt:lpstr>Results on Warfarin Data</vt:lpstr>
      <vt:lpstr>Risk Implications</vt:lpstr>
      <vt:lpstr>Experimentation</vt:lpstr>
      <vt:lpstr>Greedy Bandit</vt:lpstr>
      <vt:lpstr>Covariate Diversity</vt:lpstr>
      <vt:lpstr>Convergence: Greedy</vt:lpstr>
      <vt:lpstr>Intuition</vt:lpstr>
      <vt:lpstr>What if assumptions fail?</vt:lpstr>
      <vt:lpstr>Probabilistic Guarantee</vt:lpstr>
      <vt:lpstr>Greedy Bandit</vt:lpstr>
      <vt:lpstr>Greedy-First</vt:lpstr>
      <vt:lpstr>Convergence: Greedy-First</vt:lpstr>
      <vt:lpstr>Probabilistic Guarantee</vt:lpstr>
      <vt:lpstr>Probabilistic Guarantee</vt:lpstr>
      <vt:lpstr>Simulations (Synthetic)</vt:lpstr>
      <vt:lpstr>Covariate Diversity</vt:lpstr>
      <vt:lpstr>No Covariate Diversity</vt:lpstr>
      <vt:lpstr>Simulations (Real Data)</vt:lpstr>
      <vt:lpstr>Real Datasets</vt:lpstr>
      <vt:lpstr>Real Datasets</vt:lpstr>
      <vt:lpstr>Summary</vt:lpstr>
      <vt:lpstr>Future Directions</vt:lpstr>
      <vt:lpstr>Thank You!</vt:lpstr>
    </vt:vector>
  </TitlesOfParts>
  <Company>Stanford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Evidence of Strategic Behavior in Medicare Claims Reporting</dc:title>
  <dc:creator>Hamsa Sridhar</dc:creator>
  <cp:lastModifiedBy>Microsoft Office User</cp:lastModifiedBy>
  <cp:revision>700</cp:revision>
  <cp:lastPrinted>2014-09-07T18:43:50Z</cp:lastPrinted>
  <dcterms:created xsi:type="dcterms:W3CDTF">2014-09-03T01:22:28Z</dcterms:created>
  <dcterms:modified xsi:type="dcterms:W3CDTF">2019-02-07T02:15:25Z</dcterms:modified>
</cp:coreProperties>
</file>